
<file path=[Content_Types].xml><?xml version="1.0" encoding="utf-8"?>
<Types xmlns="http://schemas.openxmlformats.org/package/2006/content-types">
  <Default Extension="emf" ContentType="image/x-emf"/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handoutMasterIdLst>
    <p:handoutMasterId r:id="rId13"/>
  </p:handoutMasterIdLst>
  <p:sldIdLst>
    <p:sldId id="299" r:id="rId3"/>
    <p:sldId id="300" r:id="rId5"/>
    <p:sldId id="306" r:id="rId6"/>
    <p:sldId id="307" r:id="rId7"/>
    <p:sldId id="322" r:id="rId8"/>
    <p:sldId id="323" r:id="rId9"/>
    <p:sldId id="324" r:id="rId10"/>
    <p:sldId id="328" r:id="rId11"/>
    <p:sldId id="325" r:id="rId12"/>
  </p:sldIdLst>
  <p:sldSz cx="12192000" cy="6858000" type="screen16x9"/>
  <p:notesSz cx="7103745" cy="10234295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Medium" panose="020B0603020102020204" charset="0"/>
        <a:ea typeface="微软雅黑" panose="020B0503020204020204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Medium" panose="020B0603020102020204" charset="0"/>
        <a:ea typeface="微软雅黑" panose="020B0503020204020204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Medium" panose="020B0603020102020204" charset="0"/>
        <a:ea typeface="微软雅黑" panose="020B0503020204020204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Medium" panose="020B0603020102020204" charset="0"/>
        <a:ea typeface="微软雅黑" panose="020B0503020204020204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Medium" panose="020B0603020102020204" charset="0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Franklin Gothic Medium" panose="020B0603020102020204" charset="0"/>
        <a:ea typeface="微软雅黑" panose="020B0503020204020204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Franklin Gothic Medium" panose="020B0603020102020204" charset="0"/>
        <a:ea typeface="微软雅黑" panose="020B0503020204020204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Franklin Gothic Medium" panose="020B0603020102020204" charset="0"/>
        <a:ea typeface="微软雅黑" panose="020B0503020204020204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Franklin Gothic Medium" panose="020B0603020102020204" charset="0"/>
        <a:ea typeface="微软雅黑" panose="020B050302020402020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4" userDrawn="1">
          <p15:clr>
            <a:srgbClr val="A4A3A4"/>
          </p15:clr>
        </p15:guide>
        <p15:guide id="2" pos="261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荣义生" initials="荣义生" lastIdx="7" clrIdx="0"/>
  <p:cmAuthor id="2" name="张婷" initials="张婷" lastIdx="1" clrIdx="0"/>
  <p:cmAuthor id="3" name="Young 杨刚" initials="Y杨" lastIdx="2" clrIdx="1"/>
  <p:cmAuthor id="4" name="Nora 史赵新" initials="N史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FFFFFF"/>
    <a:srgbClr val="1578EA"/>
    <a:srgbClr val="5B9BD5"/>
    <a:srgbClr val="7922F0"/>
    <a:srgbClr val="853CE0"/>
    <a:srgbClr val="B75B8B"/>
    <a:srgbClr val="A04BC7"/>
    <a:srgbClr val="C526EC"/>
    <a:srgbClr val="6647CB"/>
    <a:srgbClr val="195C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8" autoAdjust="0"/>
    <p:restoredTop sz="75616" autoAdjust="0"/>
  </p:normalViewPr>
  <p:slideViewPr>
    <p:cSldViewPr snapToGrid="0">
      <p:cViewPr varScale="1">
        <p:scale>
          <a:sx n="86" d="100"/>
          <a:sy n="86" d="100"/>
        </p:scale>
        <p:origin x="2076" y="102"/>
      </p:cViewPr>
      <p:guideLst>
        <p:guide orient="horz" pos="2114"/>
        <p:guide pos="26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359998" cy="35999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commentAuthors" Target="commentAuthors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handoutMaster" Target="handoutMasters/handoutMaster1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9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57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1" sz="1200">
                <a:latin typeface="+mn-lt"/>
                <a:ea typeface="+mn-ea"/>
              </a:defRPr>
            </a:lvl1pPr>
          </a:lstStyle>
          <a:p>
            <a:endParaRPr lang="zh-CN" altLang="en-US"/>
          </a:p>
        </p:txBody>
      </p:sp>
      <p:sp>
        <p:nvSpPr>
          <p:cNvPr id="1049158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1" sz="1200" smtClean="0">
                <a:latin typeface="+mn-lt"/>
                <a:ea typeface="+mn-ea"/>
              </a:defRPr>
            </a:lvl1pPr>
          </a:lstStyle>
          <a:p>
            <a:fld id="{2FC78893-8663-2642-9469-84A0A3BC9C86}" type="datetimeFigureOut">
              <a:rPr lang="zh-CN" altLang="en-US"/>
            </a:fld>
            <a:endParaRPr lang="zh-CN" altLang="en-US"/>
          </a:p>
        </p:txBody>
      </p:sp>
      <p:sp>
        <p:nvSpPr>
          <p:cNvPr id="1049159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1" sz="1200">
                <a:latin typeface="+mn-lt"/>
                <a:ea typeface="+mn-ea"/>
              </a:defRPr>
            </a:lvl1pPr>
          </a:lstStyle>
          <a:p>
            <a:endParaRPr lang="zh-CN" altLang="en-US"/>
          </a:p>
        </p:txBody>
      </p:sp>
      <p:sp>
        <p:nvSpPr>
          <p:cNvPr id="1049160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1" sz="1200" smtClean="0">
                <a:latin typeface="+mn-lt"/>
                <a:ea typeface="+mn-ea"/>
              </a:defRPr>
            </a:lvl1pPr>
          </a:lstStyle>
          <a:p>
            <a:fld id="{6ACFF1CB-9B09-FE46-BE38-8B1E60E3B7F2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9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51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endParaRPr lang="zh-CN" altLang="en-US"/>
          </a:p>
        </p:txBody>
      </p:sp>
      <p:sp>
        <p:nvSpPr>
          <p:cNvPr id="1049152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fld id="{D2A48B96-639E-45A3-A0BA-2464DFDB1FAA}" type="datetimeFigureOut">
              <a:rPr lang="zh-CN" altLang="en-US"/>
            </a:fld>
            <a:endParaRPr lang="zh-CN" altLang="en-US"/>
          </a:p>
        </p:txBody>
      </p:sp>
      <p:sp>
        <p:nvSpPr>
          <p:cNvPr id="1049153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p>
            <a:pPr lvl="0"/>
            <a:endParaRPr lang="zh-CN" altLang="en-US" noProof="0"/>
          </a:p>
        </p:txBody>
      </p:sp>
      <p:sp>
        <p:nvSpPr>
          <p:cNvPr id="1049154" name="备注占位符 4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709613" y="4926013"/>
            <a:ext cx="5683250" cy="40290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9155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263"/>
            <a:ext cx="3078163" cy="514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endParaRPr lang="zh-CN" altLang="en-US"/>
          </a:p>
        </p:txBody>
      </p:sp>
      <p:sp>
        <p:nvSpPr>
          <p:cNvPr id="1049156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0263"/>
            <a:ext cx="3078162" cy="514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fld id="{C72F5449-91DA-CC43-AD20-1E4732C0FEA3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588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lang="zh-CN" altLang="en-US" dirty="0"/>
              <a:t>大家好，欢迎大家来到美的集团</a:t>
            </a:r>
            <a:r>
              <a:rPr lang="en-US" altLang="zh-CN" dirty="0"/>
              <a:t>2020</a:t>
            </a:r>
            <a:r>
              <a:rPr lang="zh-CN" altLang="en-US" dirty="0"/>
              <a:t>校园招聘宣讲会。我是今天的主持人。</a:t>
            </a:r>
            <a:endParaRPr lang="en-US" altLang="zh-CN" dirty="0"/>
          </a:p>
          <a:p>
            <a:r>
              <a:rPr lang="zh-CN" altLang="en-US" dirty="0"/>
              <a:t>过往几年的校招中，我们从来没有在</a:t>
            </a:r>
            <a:r>
              <a:rPr lang="en-US" altLang="zh-CN" dirty="0"/>
              <a:t>301</a:t>
            </a:r>
            <a:r>
              <a:rPr lang="zh-CN" altLang="en-US" dirty="0"/>
              <a:t>开展过宣讲会，今天真的非常荣幸能有机会站</a:t>
            </a:r>
            <a:r>
              <a:rPr lang="zh-CN" altLang="en-US" baseline="0" dirty="0"/>
              <a:t>在这个舞台上。</a:t>
            </a:r>
            <a:endParaRPr lang="en-US" altLang="zh-CN" baseline="0" dirty="0"/>
          </a:p>
          <a:p>
            <a:r>
              <a:rPr lang="zh-CN" altLang="en-US" baseline="0" dirty="0"/>
              <a:t>今天的宣讲中，我们会有有奖竞答，欢迎大家积极参与，我希望今天能够将台上的奖品全部顺利发出，而不是最后快递回顺德。</a:t>
            </a:r>
            <a:endParaRPr lang="en-US" altLang="zh-CN" baseline="0" dirty="0"/>
          </a:p>
        </p:txBody>
      </p:sp>
      <p:sp>
        <p:nvSpPr>
          <p:cNvPr id="1048589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C72F5449-91DA-CC43-AD20-1E4732C0FE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02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lang="zh-CN" altLang="en-US" dirty="0"/>
              <a:t>感谢李虎的精彩分享，请嘉宾稍作留步。这里想预留一点交流时间给大家，大家可以向嘉宾提</a:t>
            </a:r>
            <a:r>
              <a:rPr lang="en-US" altLang="zh-CN" dirty="0"/>
              <a:t>2</a:t>
            </a:r>
            <a:r>
              <a:rPr lang="zh-CN" altLang="en-US" dirty="0"/>
              <a:t>个问题。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接下来，由我来为大家整体介绍美的集团。</a:t>
            </a:r>
            <a:endParaRPr lang="en-US" altLang="zh-CN" dirty="0"/>
          </a:p>
          <a:p>
            <a:r>
              <a:rPr lang="zh-CN" altLang="en-US" dirty="0"/>
              <a:t>在介绍之前，我想对大家提几个小问题，敲小黑板了，此处问题答对有奖。</a:t>
            </a:r>
            <a:endParaRPr lang="en-US" altLang="zh-CN" dirty="0"/>
          </a:p>
          <a:p>
            <a:r>
              <a:rPr lang="zh-CN" altLang="en-US" dirty="0"/>
              <a:t>请问美的</a:t>
            </a:r>
            <a:r>
              <a:rPr lang="en-US" altLang="zh-CN" dirty="0"/>
              <a:t>2018</a:t>
            </a:r>
            <a:r>
              <a:rPr lang="zh-CN" altLang="en-US" dirty="0"/>
              <a:t>年的营业总收入及净利润是多少，美的现有总员工人数是多少？</a:t>
            </a:r>
            <a:endParaRPr lang="en-US" altLang="zh-CN" dirty="0"/>
          </a:p>
          <a:p>
            <a:r>
              <a:rPr lang="zh-CN" altLang="en-US" dirty="0"/>
              <a:t>答对了，</a:t>
            </a:r>
            <a:r>
              <a:rPr lang="en-US" altLang="zh-CN" dirty="0"/>
              <a:t>2618</a:t>
            </a:r>
            <a:r>
              <a:rPr lang="zh-CN" altLang="en-US" dirty="0"/>
              <a:t>亿，</a:t>
            </a:r>
            <a:r>
              <a:rPr lang="en-US" altLang="zh-CN" dirty="0"/>
              <a:t>217</a:t>
            </a:r>
            <a:r>
              <a:rPr lang="zh-CN" altLang="en-US" dirty="0"/>
              <a:t>亿，</a:t>
            </a:r>
            <a:r>
              <a:rPr lang="en-US" altLang="zh-CN" dirty="0"/>
              <a:t>15</a:t>
            </a:r>
            <a:r>
              <a:rPr lang="zh-CN" altLang="en-US" dirty="0"/>
              <a:t>万，请工作人员为他颁发奖品</a:t>
            </a:r>
            <a:r>
              <a:rPr lang="en-US" altLang="zh-CN" dirty="0"/>
              <a:t>U</a:t>
            </a:r>
            <a:r>
              <a:rPr lang="zh-CN" altLang="en-US" dirty="0"/>
              <a:t>型</a:t>
            </a:r>
            <a:r>
              <a:rPr lang="zh-CN" altLang="en-US" baseline="0" dirty="0"/>
              <a:t>枕一个。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1048603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C72F5449-91DA-CC43-AD20-1E4732C0FE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836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lang="zh-CN" altLang="en-US" dirty="0"/>
              <a:t>感谢李虎的精彩分享，请嘉宾稍作留步。这里想预留一点交流时间给大家，大家可以向嘉宾提</a:t>
            </a:r>
            <a:r>
              <a:rPr lang="en-US" altLang="zh-CN" dirty="0"/>
              <a:t>2</a:t>
            </a:r>
            <a:r>
              <a:rPr lang="zh-CN" altLang="en-US" dirty="0"/>
              <a:t>个问题。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接下来，由我来为大家整体介绍美的集团。</a:t>
            </a:r>
            <a:endParaRPr lang="en-US" altLang="zh-CN" dirty="0"/>
          </a:p>
          <a:p>
            <a:r>
              <a:rPr lang="zh-CN" altLang="en-US" dirty="0"/>
              <a:t>在介绍之前，我想对大家提几个小问题，敲小黑板了，此处问题答对有奖。</a:t>
            </a:r>
            <a:endParaRPr lang="en-US" altLang="zh-CN" dirty="0"/>
          </a:p>
          <a:p>
            <a:r>
              <a:rPr lang="zh-CN" altLang="en-US" dirty="0"/>
              <a:t>请问美的</a:t>
            </a:r>
            <a:r>
              <a:rPr lang="en-US" altLang="zh-CN" dirty="0"/>
              <a:t>2018</a:t>
            </a:r>
            <a:r>
              <a:rPr lang="zh-CN" altLang="en-US" dirty="0"/>
              <a:t>年的营业总收入及净利润是多少，美的现有总员工人数是多少？</a:t>
            </a:r>
            <a:endParaRPr lang="en-US" altLang="zh-CN" dirty="0"/>
          </a:p>
          <a:p>
            <a:r>
              <a:rPr lang="zh-CN" altLang="en-US" dirty="0"/>
              <a:t>答对了，</a:t>
            </a:r>
            <a:r>
              <a:rPr lang="en-US" altLang="zh-CN" dirty="0"/>
              <a:t>2618</a:t>
            </a:r>
            <a:r>
              <a:rPr lang="zh-CN" altLang="en-US" dirty="0"/>
              <a:t>亿，</a:t>
            </a:r>
            <a:r>
              <a:rPr lang="en-US" altLang="zh-CN" dirty="0"/>
              <a:t>217</a:t>
            </a:r>
            <a:r>
              <a:rPr lang="zh-CN" altLang="en-US" dirty="0"/>
              <a:t>亿，</a:t>
            </a:r>
            <a:r>
              <a:rPr lang="en-US" altLang="zh-CN" dirty="0"/>
              <a:t>15</a:t>
            </a:r>
            <a:r>
              <a:rPr lang="zh-CN" altLang="en-US" dirty="0"/>
              <a:t>万，请工作人员为他颁发奖品</a:t>
            </a:r>
            <a:r>
              <a:rPr lang="en-US" altLang="zh-CN" dirty="0"/>
              <a:t>U</a:t>
            </a:r>
            <a:r>
              <a:rPr lang="zh-CN" altLang="en-US" dirty="0"/>
              <a:t>型</a:t>
            </a:r>
            <a:r>
              <a:rPr lang="zh-CN" altLang="en-US" baseline="0" dirty="0"/>
              <a:t>枕一个。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1048837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C72F5449-91DA-CC43-AD20-1E4732C0FE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1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048902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p>
            <a:r>
              <a:rPr lang="zh-CN" altLang="en-US" dirty="0"/>
              <a:t>让我们一起来回顾一下我们的愿景、使命、价值观。</a:t>
            </a:r>
            <a:endParaRPr lang="zh-CN" altLang="en-US" dirty="0"/>
          </a:p>
        </p:txBody>
      </p:sp>
      <p:sp>
        <p:nvSpPr>
          <p:cNvPr id="1048903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</p:spPr>
        <p:txBody>
          <a:bodyPr wrap="square" numCol="1" anchorCtr="0" compatLnSpc="1"/>
          <a:p>
            <a:pPr fontAlgn="base">
              <a:spcBef>
                <a:spcPct val="0"/>
              </a:spcBef>
              <a:spcAft>
                <a:spcPct val="0"/>
              </a:spcAft>
            </a:pPr>
            <a:fld id="{5A4F25B5-AF36-B141-914E-E7F46E1DB92B}" type="slidenum">
              <a:rPr lang="id-ID" altLang="zh-CN">
                <a:ea typeface="微软雅黑" panose="020B0503020204020204" charset="-122"/>
              </a:rPr>
            </a:fld>
            <a:endParaRPr lang="id-ID" altLang="zh-CN"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6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1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9020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lang="zh-CN" altLang="en-US" dirty="0"/>
              <a:t>接下来到了大家最关心的环节，人才发展及薪酬。</a:t>
            </a:r>
            <a:endParaRPr lang="zh-CN" altLang="en-US" dirty="0"/>
          </a:p>
        </p:txBody>
      </p:sp>
      <p:sp>
        <p:nvSpPr>
          <p:cNvPr id="1049021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C72F5449-91DA-CC43-AD20-1E4732C0FE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6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38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9039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lang="zh-CN" altLang="en-US" dirty="0"/>
              <a:t>以上是我们的整体需求，有谁能最快告诉我岗位需求总数？</a:t>
            </a:r>
            <a:endParaRPr lang="en-US" altLang="zh-CN" dirty="0"/>
          </a:p>
          <a:p>
            <a:r>
              <a:rPr lang="zh-CN" altLang="en-US" dirty="0"/>
              <a:t>这位同学计算速度真快，我们的</a:t>
            </a:r>
            <a:r>
              <a:rPr lang="en-US" altLang="zh-CN" dirty="0"/>
              <a:t>10</a:t>
            </a:r>
            <a:r>
              <a:rPr lang="zh-CN" altLang="en-US" dirty="0"/>
              <a:t>大类共计</a:t>
            </a:r>
            <a:r>
              <a:rPr lang="en-US" altLang="zh-CN" dirty="0"/>
              <a:t>2586</a:t>
            </a:r>
            <a:r>
              <a:rPr lang="zh-CN" altLang="en-US" dirty="0"/>
              <a:t>个需求。请工作人员也为他颁发一份奖品</a:t>
            </a:r>
            <a:r>
              <a:rPr lang="en-US" altLang="zh-CN" dirty="0"/>
              <a:t>——U</a:t>
            </a:r>
            <a:r>
              <a:rPr lang="zh-CN" altLang="en-US" dirty="0"/>
              <a:t>型枕一个。</a:t>
            </a:r>
            <a:endParaRPr lang="zh-CN" altLang="en-US" dirty="0"/>
          </a:p>
        </p:txBody>
      </p:sp>
      <p:sp>
        <p:nvSpPr>
          <p:cNvPr id="1049040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C72F5449-91DA-CC43-AD20-1E4732C0FE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8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79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049080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毕业生刚进入公司，我们有完善的导师辅导机制及训练营培训，在成长为业务骨干后，有机会加入我们的启航训练营以及参与到各种项目，之后，你可以选择继续在专业领域成长或向管理领域发展，同时可通过轮岗、航系列训练营等项目，不断提升自己的专业水平及领导力。美的通过这些多维度的赋能，以及双向发展机制，为我们打开了横向及纵向两种发展通道。</a:t>
            </a: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EDP 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Executive Development Programs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），即高级经理人发展课程</a:t>
            </a: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dirty="0"/>
              <a:t>创造</a:t>
            </a:r>
            <a:r>
              <a:rPr lang="en-US" altLang="zh-CN" dirty="0"/>
              <a:t>030</a:t>
            </a:r>
            <a:r>
              <a:rPr lang="zh-CN" altLang="en-US" dirty="0"/>
              <a:t>项目：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“创造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030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”是一个面向全体美的年轻员工公开招募的“</a:t>
            </a:r>
            <a:r>
              <a:rPr lang="zh-CN" altLang="zh-CN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逆向导师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”项目。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通过为期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10-12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个月的项目，您将有机会成为</a:t>
            </a:r>
            <a:r>
              <a:rPr lang="zh-CN" altLang="zh-CN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“老美的”们的</a:t>
            </a:r>
            <a:r>
              <a:rPr lang="en-US" altLang="zh-CN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young tutor</a:t>
            </a:r>
            <a:r>
              <a:rPr lang="zh-CN" altLang="en-US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为他们讲述</a:t>
            </a:r>
            <a:r>
              <a:rPr lang="zh-CN" altLang="zh-CN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当下最新最潮的流行资讯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1049081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</p:spPr>
        <p:txBody>
          <a:bodyPr wrap="square" numCol="1" anchorCtr="0" compatLnSpc="1"/>
          <a:p>
            <a:pPr fontAlgn="base">
              <a:spcBef>
                <a:spcPct val="0"/>
              </a:spcBef>
              <a:spcAft>
                <a:spcPct val="0"/>
              </a:spcAft>
            </a:pPr>
            <a:fld id="{C50B84C6-20D2-1543-8D9E-3FAEE54DC8ED}" type="slidenum">
              <a:rPr lang="id-ID" altLang="zh-CN">
                <a:ea typeface="微软雅黑" panose="020B0503020204020204" charset="-122"/>
              </a:rPr>
            </a:fld>
            <a:endParaRPr lang="id-ID" altLang="zh-CN"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36866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altLang="zh-CN" dirty="0"/>
              <a:t>2020</a:t>
            </a:r>
            <a:r>
              <a:rPr lang="zh-CN" altLang="en-US" dirty="0"/>
              <a:t>届美的毕业生首年税前薪资收入如下，本科毕业生每年不低于</a:t>
            </a:r>
            <a:r>
              <a:rPr lang="en-US" altLang="zh-CN" dirty="0"/>
              <a:t>11.2W/</a:t>
            </a:r>
            <a:r>
              <a:rPr lang="zh-CN" altLang="en-US" dirty="0"/>
              <a:t>年，硕士不低于</a:t>
            </a:r>
            <a:r>
              <a:rPr lang="en-US" altLang="zh-CN" dirty="0"/>
              <a:t>13.3W/</a:t>
            </a:r>
            <a:r>
              <a:rPr lang="zh-CN" altLang="en-US" dirty="0"/>
              <a:t>年，博士面议。</a:t>
            </a:r>
            <a:endParaRPr lang="en-US" altLang="zh-CN" dirty="0"/>
          </a:p>
          <a:p>
            <a:r>
              <a:rPr lang="zh-CN" altLang="en-US" dirty="0"/>
              <a:t>美的集团根据岗位类别设置薪资标准，以上数据仅为一档基本年薪，且不含任何福利及项目奖。相信在座同学有师兄师姐今年入职美的，有拿到二档或三档</a:t>
            </a:r>
            <a:r>
              <a:rPr lang="en-US" altLang="zh-CN" dirty="0"/>
              <a:t>OFFER</a:t>
            </a:r>
            <a:r>
              <a:rPr lang="zh-CN" altLang="en-US" dirty="0"/>
              <a:t>的。</a:t>
            </a:r>
            <a:endParaRPr lang="en-US" altLang="zh-CN" dirty="0"/>
          </a:p>
          <a:p>
            <a:r>
              <a:rPr lang="zh-CN" altLang="en-US" dirty="0"/>
              <a:t>我们的现金福利包括：大假</a:t>
            </a:r>
            <a:r>
              <a:rPr lang="zh-CN" altLang="en-US" baseline="0" dirty="0"/>
              <a:t>旅游补贴、</a:t>
            </a:r>
            <a:r>
              <a:rPr lang="zh-CN" altLang="en-US" dirty="0"/>
              <a:t>科持人员房补车补、膳食补贴。详细内容我们会在恳谈签约会上介绍，期待大家在恳谈签约会上再次相见。</a:t>
            </a:r>
            <a:endParaRPr lang="en-US" altLang="zh-CN" dirty="0"/>
          </a:p>
        </p:txBody>
      </p:sp>
      <p:sp>
        <p:nvSpPr>
          <p:cNvPr id="36867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7BC572-B93F-C144-9A71-AE1B990B19ED}" type="slidenum">
              <a:rPr lang="id-ID" altLang="zh-CN">
                <a:ea typeface="微软雅黑" panose="020B0503020204020204" charset="-122"/>
              </a:rPr>
            </a:fld>
            <a:endParaRPr lang="id-ID" altLang="zh-CN"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8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83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1049084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  <p:sp>
        <p:nvSpPr>
          <p:cNvPr id="104908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9D9C70D-B7C8-466D-B87C-22D855EF72C6}" type="datetimeFigureOut">
              <a:rPr lang="zh-CN" altLang="en-US"/>
            </a:fld>
            <a:endParaRPr lang="zh-CN" altLang="en-US"/>
          </a:p>
        </p:txBody>
      </p:sp>
      <p:sp>
        <p:nvSpPr>
          <p:cNvPr id="104908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908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38209D91-877F-EB4A-A1F2-660C6B0E9AC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9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104873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9D9C70D-B7C8-466D-B87C-22D855EF72C6}" type="datetimeFigureOut">
              <a:rPr lang="zh-CN" altLang="en-US"/>
            </a:fld>
            <a:endParaRPr lang="zh-CN" altLang="en-US"/>
          </a:p>
        </p:txBody>
      </p:sp>
      <p:sp>
        <p:nvSpPr>
          <p:cNvPr id="104873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3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2C977996-0AF6-C143-9156-502DAEA5633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8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9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9D9C70D-B7C8-466D-B87C-22D855EF72C6}" type="datetimeFigureOut">
              <a:rPr lang="zh-CN" altLang="en-US"/>
            </a:fld>
            <a:endParaRPr lang="zh-CN" altLang="en-US"/>
          </a:p>
        </p:txBody>
      </p:sp>
      <p:sp>
        <p:nvSpPr>
          <p:cNvPr id="104909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909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6F3627C-6696-F54C-9F2A-44773D284BC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_Full screen">
    <p:spTree>
      <p:nvGrpSpPr>
        <p:cNvPr id="3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endParaRPr lang="zh-CN" altLang="en-US" noProof="0" dirty="0"/>
          </a:p>
        </p:txBody>
      </p:sp>
      <p:sp>
        <p:nvSpPr>
          <p:cNvPr id="1048582" name="日期占位符 3"/>
          <p:cNvSpPr>
            <a:spLocks noGrp="1"/>
          </p:cNvSpPr>
          <p:nvPr>
            <p:ph type="dt" sz="half" idx="11"/>
          </p:nvPr>
        </p:nvSpPr>
        <p:spPr/>
        <p:txBody>
          <a:bodyPr/>
          <a:p>
            <a:fld id="{59D9C70D-B7C8-466D-B87C-22D855EF72C6}" type="datetimeFigureOut">
              <a:rPr lang="zh-CN" altLang="en-US"/>
            </a:fld>
            <a:endParaRPr lang="zh-CN" altLang="en-US"/>
          </a:p>
        </p:txBody>
      </p:sp>
      <p:sp>
        <p:nvSpPr>
          <p:cNvPr id="1048583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584" name="灯片编号占位符 5"/>
          <p:cNvSpPr>
            <a:spLocks noGrp="1"/>
          </p:cNvSpPr>
          <p:nvPr>
            <p:ph type="sldNum" sz="quarter" idx="13"/>
          </p:nvPr>
        </p:nvSpPr>
        <p:spPr/>
        <p:txBody>
          <a:bodyPr/>
          <a:p>
            <a:fld id="{32A5307B-10CD-8A42-93D1-F1ACBF9AEFE2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2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8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9D9C70D-B7C8-466D-B87C-22D855EF72C6}" type="datetimeFigureOut">
              <a:rPr lang="zh-CN" altLang="en-US"/>
            </a:fld>
            <a:endParaRPr lang="zh-CN" altLang="en-US"/>
          </a:p>
        </p:txBody>
      </p:sp>
      <p:sp>
        <p:nvSpPr>
          <p:cNvPr id="1048839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840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51FB442-2513-4945-A24B-60D4B7C57FA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_1/3 top screen">
    <p:spTree>
      <p:nvGrpSpPr>
        <p:cNvPr id="19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41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1750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endParaRPr lang="zh-CN" altLang="en-US" noProof="0" dirty="0"/>
          </a:p>
        </p:txBody>
      </p:sp>
      <p:sp>
        <p:nvSpPr>
          <p:cNvPr id="1049142" name="日期占位符 3"/>
          <p:cNvSpPr>
            <a:spLocks noGrp="1"/>
          </p:cNvSpPr>
          <p:nvPr>
            <p:ph type="dt" sz="half" idx="11"/>
          </p:nvPr>
        </p:nvSpPr>
        <p:spPr/>
        <p:txBody>
          <a:bodyPr/>
          <a:p>
            <a:fld id="{59D9C70D-B7C8-466D-B87C-22D855EF72C6}" type="datetimeFigureOut">
              <a:rPr lang="zh-CN" altLang="en-US"/>
            </a:fld>
            <a:endParaRPr lang="zh-CN" altLang="en-US"/>
          </a:p>
        </p:txBody>
      </p:sp>
      <p:sp>
        <p:nvSpPr>
          <p:cNvPr id="1049143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9144" name="灯片编号占位符 5"/>
          <p:cNvSpPr>
            <a:spLocks noGrp="1"/>
          </p:cNvSpPr>
          <p:nvPr>
            <p:ph type="sldNum" sz="quarter" idx="13"/>
          </p:nvPr>
        </p:nvSpPr>
        <p:spPr/>
        <p:txBody>
          <a:bodyPr/>
          <a:p>
            <a:fld id="{C75BD99E-BF70-474F-9E19-4179FD2CA022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_Five small&amp;big">
    <p:spTree>
      <p:nvGrpSpPr>
        <p:cNvPr id="18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00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6096025" y="1397000"/>
            <a:ext cx="4063968" cy="4063968"/>
          </a:xfrm>
          <a:prstGeom prst="roundRect">
            <a:avLst>
              <a:gd name="adj" fmla="val 1383"/>
            </a:avLst>
          </a:prstGeom>
          <a:noFill/>
        </p:spPr>
        <p:txBody>
          <a:bodyPr rtlCol="0" anchor="ctr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endParaRPr lang="zh-CN" altLang="en-US" noProof="0" dirty="0"/>
          </a:p>
        </p:txBody>
      </p:sp>
      <p:sp>
        <p:nvSpPr>
          <p:cNvPr id="104910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2032009" y="2476499"/>
            <a:ext cx="1905000" cy="1905001"/>
          </a:xfrm>
          <a:prstGeom prst="roundRect">
            <a:avLst>
              <a:gd name="adj" fmla="val 4261"/>
            </a:avLst>
          </a:prstGeom>
          <a:noFill/>
        </p:spPr>
        <p:txBody>
          <a:bodyPr rtlCol="0" anchor="ctr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endParaRPr lang="zh-CN" altLang="en-US" noProof="0" dirty="0"/>
          </a:p>
        </p:txBody>
      </p:sp>
      <p:sp>
        <p:nvSpPr>
          <p:cNvPr id="1049102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064017" y="2476499"/>
            <a:ext cx="1905000" cy="1905001"/>
          </a:xfrm>
          <a:prstGeom prst="roundRect">
            <a:avLst>
              <a:gd name="adj" fmla="val 4261"/>
            </a:avLst>
          </a:prstGeom>
          <a:noFill/>
        </p:spPr>
        <p:txBody>
          <a:bodyPr rtlCol="0" anchor="ctr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endParaRPr lang="zh-CN" altLang="en-US" noProof="0" dirty="0"/>
          </a:p>
        </p:txBody>
      </p:sp>
      <p:sp>
        <p:nvSpPr>
          <p:cNvPr id="104910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" y="2476499"/>
            <a:ext cx="1905000" cy="1905001"/>
          </a:xfrm>
          <a:prstGeom prst="roundRect">
            <a:avLst>
              <a:gd name="adj" fmla="val 4261"/>
            </a:avLst>
          </a:prstGeom>
          <a:noFill/>
        </p:spPr>
        <p:txBody>
          <a:bodyPr rtlCol="0" anchor="ctr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endParaRPr lang="zh-CN" altLang="en-US" noProof="0" dirty="0"/>
          </a:p>
        </p:txBody>
      </p:sp>
      <p:sp>
        <p:nvSpPr>
          <p:cNvPr id="1049104" name="Picture Placeholder 1"/>
          <p:cNvSpPr>
            <a:spLocks noGrp="1"/>
          </p:cNvSpPr>
          <p:nvPr>
            <p:ph type="pic" sz="quarter" idx="19"/>
          </p:nvPr>
        </p:nvSpPr>
        <p:spPr>
          <a:xfrm>
            <a:off x="10287000" y="2476499"/>
            <a:ext cx="1905000" cy="1905001"/>
          </a:xfrm>
          <a:prstGeom prst="roundRect">
            <a:avLst>
              <a:gd name="adj" fmla="val 4261"/>
            </a:avLst>
          </a:prstGeom>
          <a:noFill/>
        </p:spPr>
        <p:txBody>
          <a:bodyPr rtlCol="0" anchor="ctr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endParaRPr lang="zh-CN" altLang="en-US" noProof="0" dirty="0"/>
          </a:p>
        </p:txBody>
      </p:sp>
      <p:sp>
        <p:nvSpPr>
          <p:cNvPr id="1049105" name="日期占位符 3"/>
          <p:cNvSpPr>
            <a:spLocks noGrp="1"/>
          </p:cNvSpPr>
          <p:nvPr>
            <p:ph type="dt" sz="half" idx="20"/>
          </p:nvPr>
        </p:nvSpPr>
        <p:spPr/>
        <p:txBody>
          <a:bodyPr/>
          <a:p>
            <a:fld id="{59D9C70D-B7C8-466D-B87C-22D855EF72C6}" type="datetimeFigureOut">
              <a:rPr lang="zh-CN" altLang="en-US"/>
            </a:fld>
            <a:endParaRPr lang="zh-CN" altLang="en-US"/>
          </a:p>
        </p:txBody>
      </p:sp>
      <p:sp>
        <p:nvSpPr>
          <p:cNvPr id="1049106" name="页脚占位符 4"/>
          <p:cNvSpPr>
            <a:spLocks noGrp="1"/>
          </p:cNvSpPr>
          <p:nvPr>
            <p:ph type="ftr" sz="quarter" idx="2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9107" name="灯片编号占位符 5"/>
          <p:cNvSpPr>
            <a:spLocks noGrp="1"/>
          </p:cNvSpPr>
          <p:nvPr>
            <p:ph type="sldNum" sz="quarter" idx="22"/>
          </p:nvPr>
        </p:nvSpPr>
        <p:spPr/>
        <p:txBody>
          <a:bodyPr/>
          <a:p>
            <a:fld id="{BD7E84A8-2701-B74C-94CC-80DFD27E8CF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5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0" name="Slide Number Placeholder 5"/>
          <p:cNvSpPr txBox="1">
            <a:spLocks noChangeArrowheads="1"/>
          </p:cNvSpPr>
          <p:nvPr/>
        </p:nvSpPr>
        <p:spPr bwMode="auto">
          <a:xfrm>
            <a:off x="171450" y="6070600"/>
            <a:ext cx="628650" cy="490538"/>
          </a:xfrm>
          <a:prstGeom prst="rect">
            <a:avLst/>
          </a:prstGeom>
          <a:noFill/>
          <a:ln>
            <a:noFill/>
          </a:ln>
        </p:spPr>
        <p:txBody>
          <a:bodyPr wrap="none" lIns="121920" tIns="60960" rIns="121920" bIns="60960" anchor="ctr"/>
          <a:p>
            <a:pPr algn="ctr"/>
            <a:fld id="{3B8D9F5B-C457-DA40-A43F-1FF936DA769F}" type="slidenum">
              <a:rPr lang="en-US" altLang="zh-CN" sz="1400" b="1">
                <a:solidFill>
                  <a:schemeClr val="accent1"/>
                </a:solidFill>
                <a:latin typeface="Bebas Neue" charset="0"/>
              </a:rPr>
            </a:fld>
            <a:endParaRPr lang="en-US" altLang="zh-CN" sz="1400" b="1">
              <a:solidFill>
                <a:schemeClr val="accent1"/>
              </a:solidFill>
              <a:latin typeface="Bebas Neue" charset="0"/>
            </a:endParaRPr>
          </a:p>
        </p:txBody>
      </p:sp>
      <p:cxnSp>
        <p:nvCxnSpPr>
          <p:cNvPr id="3145728" name="Straight Connector 9"/>
          <p:cNvCxnSpPr/>
          <p:nvPr/>
        </p:nvCxnSpPr>
        <p:spPr>
          <a:xfrm>
            <a:off x="981075" y="-7938"/>
            <a:ext cx="0" cy="6858001"/>
          </a:xfrm>
          <a:prstGeom prst="line">
            <a:avLst/>
          </a:prstGeom>
          <a:ln w="6350">
            <a:solidFill>
              <a:schemeClr val="tx1"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29" name="Straight Connector 10"/>
          <p:cNvCxnSpPr/>
          <p:nvPr/>
        </p:nvCxnSpPr>
        <p:spPr>
          <a:xfrm>
            <a:off x="3027363" y="-7938"/>
            <a:ext cx="0" cy="6858001"/>
          </a:xfrm>
          <a:prstGeom prst="line">
            <a:avLst/>
          </a:prstGeom>
          <a:ln w="6350">
            <a:solidFill>
              <a:schemeClr val="tx1"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0" name="Straight Connector 11"/>
          <p:cNvCxnSpPr/>
          <p:nvPr/>
        </p:nvCxnSpPr>
        <p:spPr>
          <a:xfrm>
            <a:off x="5072063" y="-7938"/>
            <a:ext cx="0" cy="6858001"/>
          </a:xfrm>
          <a:prstGeom prst="line">
            <a:avLst/>
          </a:prstGeom>
          <a:ln w="6350">
            <a:solidFill>
              <a:schemeClr val="tx1"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1" name="Straight Connector 12"/>
          <p:cNvCxnSpPr/>
          <p:nvPr/>
        </p:nvCxnSpPr>
        <p:spPr>
          <a:xfrm>
            <a:off x="7116763" y="-7938"/>
            <a:ext cx="0" cy="6858001"/>
          </a:xfrm>
          <a:prstGeom prst="line">
            <a:avLst/>
          </a:prstGeom>
          <a:ln w="6350">
            <a:solidFill>
              <a:schemeClr val="tx1"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2" name="Straight Connector 13"/>
          <p:cNvCxnSpPr/>
          <p:nvPr/>
        </p:nvCxnSpPr>
        <p:spPr>
          <a:xfrm>
            <a:off x="9161463" y="-7938"/>
            <a:ext cx="0" cy="6858001"/>
          </a:xfrm>
          <a:prstGeom prst="line">
            <a:avLst/>
          </a:prstGeom>
          <a:ln w="6350">
            <a:solidFill>
              <a:schemeClr val="tx1"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3" name="Straight Connector 14"/>
          <p:cNvCxnSpPr/>
          <p:nvPr/>
        </p:nvCxnSpPr>
        <p:spPr>
          <a:xfrm>
            <a:off x="11206163" y="-7938"/>
            <a:ext cx="0" cy="6858001"/>
          </a:xfrm>
          <a:prstGeom prst="line">
            <a:avLst/>
          </a:prstGeom>
          <a:ln w="6350">
            <a:solidFill>
              <a:schemeClr val="tx1"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591" name="TextBox 16"/>
          <p:cNvSpPr txBox="1"/>
          <p:nvPr/>
        </p:nvSpPr>
        <p:spPr>
          <a:xfrm rot="16200000">
            <a:off x="-842962" y="4530250"/>
            <a:ext cx="3052335" cy="256538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000" b="1" spc="600">
                <a:latin typeface="Bebas Neue" charset="0"/>
                <a:ea typeface="Bebas Neue" charset="0"/>
                <a:cs typeface="Bebas Neue" charset="0"/>
              </a:rPr>
              <a:t>www.dublindesign.com</a:t>
            </a:r>
            <a:endParaRPr lang="en-US" sz="1000" b="1" spc="600" dirty="0">
              <a:latin typeface="Bebas Neue" charset="0"/>
              <a:ea typeface="Bebas Neue" charset="0"/>
              <a:cs typeface="Bebas Neue" charset="0"/>
            </a:endParaRPr>
          </a:p>
        </p:txBody>
      </p:sp>
      <p:grpSp>
        <p:nvGrpSpPr>
          <p:cNvPr id="55" name="Group 20"/>
          <p:cNvGrpSpPr/>
          <p:nvPr userDrawn="1"/>
        </p:nvGrpSpPr>
        <p:grpSpPr bwMode="auto">
          <a:xfrm>
            <a:off x="450850" y="6527800"/>
            <a:ext cx="88900" cy="330200"/>
            <a:chOff x="1569366" y="5427922"/>
            <a:chExt cx="89313" cy="330784"/>
          </a:xfrm>
        </p:grpSpPr>
        <p:cxnSp>
          <p:nvCxnSpPr>
            <p:cNvPr id="3145734" name="Straight Connector 18"/>
            <p:cNvCxnSpPr/>
            <p:nvPr/>
          </p:nvCxnSpPr>
          <p:spPr>
            <a:xfrm>
              <a:off x="1614023" y="5435874"/>
              <a:ext cx="0" cy="32283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8592" name="Triangle 19"/>
            <p:cNvSpPr/>
            <p:nvPr/>
          </p:nvSpPr>
          <p:spPr>
            <a:xfrm>
              <a:off x="1569366" y="5427922"/>
              <a:ext cx="89313" cy="46119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/>
            </a:p>
          </p:txBody>
        </p:sp>
      </p:grpSp>
      <p:sp>
        <p:nvSpPr>
          <p:cNvPr id="1048593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-7496"/>
            <a:ext cx="12192000" cy="6865495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rtlCol="0" anchor="ctr">
            <a:normAutofit/>
          </a:bodyPr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pPr lvl="0"/>
            <a:r>
              <a:rPr lang="zh-CN" altLang="en-US" noProof="0"/>
              <a:t>将图片拖动到占位符，或单击添加图标</a:t>
            </a:r>
            <a:endParaRPr lang="en-US" noProof="0"/>
          </a:p>
        </p:txBody>
      </p:sp>
      <p:sp>
        <p:nvSpPr>
          <p:cNvPr id="1048594" name="日期占位符 1"/>
          <p:cNvSpPr>
            <a:spLocks noGrp="1"/>
          </p:cNvSpPr>
          <p:nvPr>
            <p:ph type="dt" sz="half" idx="12"/>
          </p:nvPr>
        </p:nvSpPr>
        <p:spPr/>
        <p:txBody>
          <a:bodyPr/>
          <a:p>
            <a:fld id="{59D9C70D-B7C8-466D-B87C-22D855EF72C6}" type="datetimeFigureOut">
              <a:rPr lang="zh-CN" altLang="en-US"/>
            </a:fld>
            <a:endParaRPr lang="zh-CN" altLang="en-US"/>
          </a:p>
        </p:txBody>
      </p:sp>
      <p:sp>
        <p:nvSpPr>
          <p:cNvPr id="1048595" name="页脚占位符 2"/>
          <p:cNvSpPr>
            <a:spLocks noGrp="1"/>
          </p:cNvSpPr>
          <p:nvPr>
            <p:ph type="ftr" sz="quarter" idx="1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596" name="灯片编号占位符 3"/>
          <p:cNvSpPr>
            <a:spLocks noGrp="1"/>
          </p:cNvSpPr>
          <p:nvPr>
            <p:ph type="sldNum" sz="quarter" idx="14"/>
          </p:nvPr>
        </p:nvSpPr>
        <p:spPr/>
        <p:txBody>
          <a:bodyPr/>
          <a:p>
            <a:fld id="{DFA21DB0-E8A8-584D-AC4A-9A4895A3C9B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9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27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952C373-83E8-404D-A870-0C99071BEB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9128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9129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93FFD15-FD4A-41A0-98B0-8A0E50279E3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深色底封面">
    <p:bg>
      <p:bgPr>
        <a:solidFill>
          <a:srgbClr val="FFFFFF"/>
        </a:solidFill>
        <a:effectLst/>
      </p:bgPr>
    </p:bg>
    <p:spTree>
      <p:nvGrpSpPr>
        <p:cNvPr id="5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4" name="Shape 16"/>
          <p:cNvSpPr>
            <a:spLocks noGrp="1"/>
          </p:cNvSpPr>
          <p:nvPr>
            <p:ph type="sldNum" sz="quarter" idx="2"/>
          </p:nvPr>
        </p:nvSpPr>
        <p:spPr>
          <a:xfrm>
            <a:off x="8311849" y="6140911"/>
            <a:ext cx="425751" cy="430879"/>
          </a:xfrm>
          <a:prstGeom prst="rect">
            <a:avLst/>
          </a:prstGeom>
        </p:spPr>
        <p:txBody>
          <a:bodyPr lIns="91437" tIns="91437" rIns="91437" bIns="91437"/>
          <a:p>
            <a:fld id="{86CB4B4D-7CA3-9044-876B-883B54F8677D}" type="slidenum">
              <a:rPr/>
            </a:fld>
            <a:endParaRPr/>
          </a:p>
        </p:txBody>
      </p:sp>
      <p:pic>
        <p:nvPicPr>
          <p:cNvPr id="2097156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17465" y="225980"/>
            <a:ext cx="1291063" cy="454263"/>
          </a:xfrm>
          <a:prstGeom prst="rect">
            <a:avLst/>
          </a:prstGeom>
        </p:spPr>
      </p:pic>
      <p:pic>
        <p:nvPicPr>
          <p:cNvPr id="2097157" name="图像" descr="图像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300457" y="317421"/>
            <a:ext cx="825131" cy="110974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cxnSp>
        <p:nvCxnSpPr>
          <p:cNvPr id="3145735" name="直线连接符 9"/>
          <p:cNvCxnSpPr/>
          <p:nvPr userDrawn="1"/>
        </p:nvCxnSpPr>
        <p:spPr>
          <a:xfrm>
            <a:off x="1185816" y="276231"/>
            <a:ext cx="0" cy="694171"/>
          </a:xfrm>
          <a:prstGeom prst="line">
            <a:avLst/>
          </a:prstGeom>
          <a:ln>
            <a:solidFill>
              <a:srgbClr val="1577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7" name=""/>
        <p:cNvGrpSpPr/>
        <p:nvPr/>
      </p:nvGrpSpPr>
      <p:grpSpPr/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9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30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1049131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104913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9D9C70D-B7C8-466D-B87C-22D855EF72C6}" type="datetimeFigureOut">
              <a:rPr lang="zh-CN" altLang="en-US"/>
            </a:fld>
            <a:endParaRPr lang="zh-CN" altLang="en-US"/>
          </a:p>
        </p:txBody>
      </p:sp>
      <p:sp>
        <p:nvSpPr>
          <p:cNvPr id="104913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913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A1C3F33C-C299-6241-8D54-69CD5A15CD8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9" name=""/>
        <p:cNvGrpSpPr/>
        <p:nvPr/>
      </p:nvGrpSpPr>
      <p:grpSpPr/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8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08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/>
          <a:lstStyle>
            <a:lvl1pPr>
              <a:defRPr sz="48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1049109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1049110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9D9C70D-B7C8-466D-B87C-22D855EF72C6}" type="datetimeFigureOut">
              <a:rPr lang="zh-CN" altLang="en-US"/>
            </a:fld>
            <a:endParaRPr lang="zh-CN" altLang="en-US"/>
          </a:p>
        </p:txBody>
      </p:sp>
      <p:sp>
        <p:nvSpPr>
          <p:cNvPr id="1049111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9112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A82372AC-7E3D-0240-8DDC-D164AE68CD7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9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35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/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1049136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1049137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1049138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9D9C70D-B7C8-466D-B87C-22D855EF72C6}" type="datetimeFigureOut">
              <a:rPr lang="zh-CN" altLang="en-US"/>
            </a:fld>
            <a:endParaRPr lang="zh-CN" altLang="en-US"/>
          </a:p>
        </p:txBody>
      </p:sp>
      <p:sp>
        <p:nvSpPr>
          <p:cNvPr id="1049139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9140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1549271-268E-8D45-A52C-64108E4DFE7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8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13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/>
          <a:lstStyle>
            <a:lvl1pPr algn="ctr"/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1049114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1049115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1049116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1049117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1049118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9D9C70D-B7C8-466D-B87C-22D855EF72C6}" type="datetimeFigureOut">
              <a:rPr lang="zh-CN" altLang="en-US"/>
            </a:fld>
            <a:endParaRPr lang="zh-CN" altLang="en-US"/>
          </a:p>
        </p:txBody>
      </p:sp>
      <p:sp>
        <p:nvSpPr>
          <p:cNvPr id="1049119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9120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06124C0-5C8B-F644-BA51-881F404E375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8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88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1049089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9D9C70D-B7C8-466D-B87C-22D855EF72C6}" type="datetimeFigureOut">
              <a:rPr lang="zh-CN" altLang="en-US"/>
            </a:fld>
            <a:endParaRPr lang="zh-CN" altLang="en-US"/>
          </a:p>
        </p:txBody>
      </p:sp>
      <p:sp>
        <p:nvSpPr>
          <p:cNvPr id="1049090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9091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C48F016-C7FB-D848-A1FA-040E64D25B7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9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21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 rtlCol="0"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104912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1049123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1049124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9D9C70D-B7C8-466D-B87C-22D855EF72C6}" type="datetimeFigureOut">
              <a:rPr lang="zh-CN" altLang="en-US"/>
            </a:fld>
            <a:endParaRPr lang="zh-CN" altLang="en-US"/>
          </a:p>
        </p:txBody>
      </p:sp>
      <p:sp>
        <p:nvSpPr>
          <p:cNvPr id="1049125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9126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8B5A92B0-7F48-6646-84B4-7030CB3740F2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9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45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 rtlCol="0"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1049146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1049147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1049148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9D9C70D-B7C8-466D-B87C-22D855EF72C6}" type="datetimeFigureOut">
              <a:rPr lang="zh-CN" altLang="en-US"/>
            </a:fld>
            <a:endParaRPr lang="zh-CN" altLang="en-US"/>
          </a:p>
        </p:txBody>
      </p:sp>
      <p:sp>
        <p:nvSpPr>
          <p:cNvPr id="1049149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9150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0129928B-70F8-0E4A-B7AF-A850D9A0B3E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8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95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1049096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104909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9D9C70D-B7C8-466D-B87C-22D855EF72C6}" type="datetimeFigureOut">
              <a:rPr lang="zh-CN" altLang="en-US"/>
            </a:fld>
            <a:endParaRPr lang="zh-CN" altLang="en-US"/>
          </a:p>
        </p:txBody>
      </p:sp>
      <p:sp>
        <p:nvSpPr>
          <p:cNvPr id="104909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909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0C666D79-20D4-B542-BC69-4B8EFEAB3A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3" Type="http://schemas.openxmlformats.org/officeDocument/2006/relationships/theme" Target="../theme/theme1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577" name="文本占位符 2"/>
          <p:cNvSpPr>
            <a:spLocks noGrp="1" noChangeArrowheads="1"/>
          </p:cNvSpPr>
          <p:nvPr>
            <p:ph type="body" idx="9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578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fld id="{59D9C70D-B7C8-466D-B87C-22D855EF72C6}" type="datetimeFigureOut">
              <a:rPr lang="zh-CN" altLang="en-US"/>
            </a:fld>
            <a:endParaRPr lang="zh-CN" altLang="en-US"/>
          </a:p>
        </p:txBody>
      </p:sp>
      <p:sp>
        <p:nvSpPr>
          <p:cNvPr id="1048579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endParaRPr lang="zh-CN" altLang="en-US"/>
          </a:p>
        </p:txBody>
      </p:sp>
      <p:sp>
        <p:nvSpPr>
          <p:cNvPr id="104858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fld id="{B3916A57-92FD-8642-B1AC-2A7B38D0D4C0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anklin Gothic Medium" panose="020B0603020102020204" charset="0"/>
          <a:ea typeface="微软雅黑" panose="020B050302020402020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anklin Gothic Medium" panose="020B0603020102020204" charset="0"/>
          <a:ea typeface="微软雅黑" panose="020B050302020402020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anklin Gothic Medium" panose="020B0603020102020204" charset="0"/>
          <a:ea typeface="微软雅黑" panose="020B050302020402020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anklin Gothic Medium" panose="020B0603020102020204" charset="0"/>
          <a:ea typeface="微软雅黑" panose="020B050302020402020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anklin Gothic Medium" panose="020B0603020102020204" charset="0"/>
          <a:ea typeface="微软雅黑" panose="020B050302020402020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anklin Gothic Medium" panose="020B0603020102020204" charset="0"/>
          <a:ea typeface="微软雅黑" panose="020B050302020402020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anklin Gothic Medium" panose="020B0603020102020204" charset="0"/>
          <a:ea typeface="微软雅黑" panose="020B050302020402020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anklin Gothic Medium" panose="020B0603020102020204" charset="0"/>
          <a:ea typeface="微软雅黑" panose="020B0503020204020204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4.pn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6.xml"/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5" Type="http://schemas.openxmlformats.org/officeDocument/2006/relationships/image" Target="../media/image8.jpe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7.png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7.png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7.png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1.xml"/><Relationship Id="rId4" Type="http://schemas.openxmlformats.org/officeDocument/2006/relationships/image" Target="../media/image7.png"/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3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Picture Placeholder 23" descr="D:\MyData\桌面\共享文件\车间照片\7a76d58409e2201b1262ae0a500b10e.jpg7a76d58409e2201b1262ae0a500b10e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1"/>
          <a:srcRect/>
          <a:stretch>
            <a:fillRect/>
          </a:stretch>
        </p:blipFill>
        <p:spPr>
          <a:xfrm>
            <a:off x="-95250" y="0"/>
            <a:ext cx="12287250" cy="6858000"/>
          </a:xfrm>
        </p:spPr>
      </p:pic>
      <p:sp>
        <p:nvSpPr>
          <p:cNvPr id="1048585" name="矩形 1"/>
          <p:cNvSpPr>
            <a:spLocks noChangeArrowheads="1"/>
          </p:cNvSpPr>
          <p:nvPr/>
        </p:nvSpPr>
        <p:spPr bwMode="auto">
          <a:xfrm>
            <a:off x="504844" y="1378773"/>
            <a:ext cx="8412480" cy="70104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p>
            <a:pPr algn="ctr">
              <a:spcBef>
                <a:spcPct val="20000"/>
              </a:spcBef>
            </a:pPr>
            <a:r>
              <a:rPr lang="zh-CN" altLang="en-US" sz="3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微软雅黑" panose="020B0503020204020204" charset="-122"/>
              </a:rPr>
              <a:t>美的集团威灵（芜湖）电机制造有限公司</a:t>
            </a:r>
            <a:endParaRPr lang="zh-CN" altLang="en-US" sz="36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j-cs"/>
              <a:sym typeface="微软雅黑" panose="020B0503020204020204" charset="-122"/>
            </a:endParaRPr>
          </a:p>
        </p:txBody>
      </p:sp>
      <p:sp>
        <p:nvSpPr>
          <p:cNvPr id="1048586" name="Rectangle 4"/>
          <p:cNvSpPr txBox="1">
            <a:spLocks noChangeArrowheads="1"/>
          </p:cNvSpPr>
          <p:nvPr/>
        </p:nvSpPr>
        <p:spPr bwMode="auto">
          <a:xfrm>
            <a:off x="777979" y="2289517"/>
            <a:ext cx="6120680" cy="3421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zh-CN" altLang="en-US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集团概况</a:t>
            </a: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/ 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威灵简介 </a:t>
            </a: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/ 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公司环境 </a:t>
            </a: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/ 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人才发展及薪酬</a:t>
            </a:r>
            <a:endParaRPr lang="zh-CN" altLang="en-US" sz="1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097153" name="图片 1" descr="D:\MyData\桌面\海报素材\IMG20240203-152716461.pngIMG20240203-15271646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267190" y="102235"/>
            <a:ext cx="2822400" cy="6138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5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4" name="Picture Placeholder 23"/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1"/>
          <a:srcRect/>
          <a:stretch>
            <a:fillRect/>
          </a:stretch>
        </p:blipFill>
        <p:spPr>
          <a:xfrm flipH="1">
            <a:off x="0" y="0"/>
            <a:ext cx="12192000" cy="6858000"/>
          </a:xfrm>
          <a:pattFill>
            <a:bgClr>
              <a:srgbClr val="D9D9D9"/>
            </a:bgClr>
          </a:pattFill>
        </p:spPr>
      </p:pic>
      <p:sp>
        <p:nvSpPr>
          <p:cNvPr id="1048597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98000">
                <a:srgbClr val="00B0F0"/>
              </a:gs>
              <a:gs pos="100000">
                <a:schemeClr val="bg1"/>
              </a:gs>
            </a:gsLst>
            <a:lin ang="24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id-ID"/>
          </a:p>
        </p:txBody>
      </p:sp>
      <p:sp>
        <p:nvSpPr>
          <p:cNvPr id="1048598" name="TextBox 15"/>
          <p:cNvSpPr txBox="1"/>
          <p:nvPr/>
        </p:nvSpPr>
        <p:spPr>
          <a:xfrm>
            <a:off x="1334135" y="2653030"/>
            <a:ext cx="4208145" cy="1270000"/>
          </a:xfrm>
          <a:prstGeom prst="rect">
            <a:avLst/>
          </a:prstGeom>
          <a:noFill/>
          <a:ln w="9525">
            <a:noFill/>
          </a:ln>
        </p:spPr>
        <p:txBody>
          <a:bodyPr wrap="square" lIns="0">
            <a:spAutoFit/>
          </a:bodyPr>
          <a:p>
            <a:pPr algn="dist">
              <a:lnSpc>
                <a:spcPct val="80000"/>
              </a:lnSpc>
            </a:pPr>
            <a:endParaRPr lang="zh-CN" altLang="en-US" sz="4400" dirty="0">
              <a:solidFill>
                <a:schemeClr val="bg1"/>
              </a:solidFill>
              <a:sym typeface="微软雅黑" panose="020B0503020204020204" charset="-122"/>
            </a:endParaRPr>
          </a:p>
          <a:p>
            <a:pPr algn="dist">
              <a:lnSpc>
                <a:spcPct val="80000"/>
              </a:lnSpc>
            </a:pPr>
            <a:r>
              <a:rPr lang="zh-CN" altLang="en-US" sz="4400" dirty="0">
                <a:solidFill>
                  <a:schemeClr val="bg1"/>
                </a:solidFill>
                <a:latin typeface="微软雅黑" panose="020B0503020204020204" charset="-122"/>
                <a:sym typeface="微软雅黑" panose="020B0503020204020204" charset="-122"/>
              </a:rPr>
              <a:t>关于美的集团</a:t>
            </a:r>
            <a:endParaRPr lang="zh-CN" altLang="en-US" sz="4400" dirty="0">
              <a:solidFill>
                <a:schemeClr val="bg1"/>
              </a:solidFill>
              <a:latin typeface="微软雅黑" panose="020B0503020204020204" charset="-122"/>
              <a:ea typeface="Roboto Light" charset="0"/>
              <a:cs typeface="Roboto Light" charset="0"/>
              <a:sym typeface="微软雅黑" panose="020B0503020204020204" charset="-122"/>
            </a:endParaRPr>
          </a:p>
        </p:txBody>
      </p:sp>
      <p:sp>
        <p:nvSpPr>
          <p:cNvPr id="1048599" name="文本框 7"/>
          <p:cNvSpPr txBox="1"/>
          <p:nvPr/>
        </p:nvSpPr>
        <p:spPr>
          <a:xfrm>
            <a:off x="1271905" y="4071374"/>
            <a:ext cx="4270375" cy="214313"/>
          </a:xfrm>
          <a:prstGeom prst="rect">
            <a:avLst/>
          </a:prstGeom>
          <a:noFill/>
        </p:spPr>
        <p:txBody>
          <a:bodyPr>
            <a:spAutoFit/>
          </a:bodyPr>
          <a:p>
            <a:pPr algn="dist" eaLnBrk="0" hangingPunct="0"/>
            <a:r>
              <a:rPr lang="en-US" altLang="zh-CN" sz="800" spc="900" noProof="1">
                <a:solidFill>
                  <a:schemeClr val="bg1"/>
                </a:solidFill>
                <a:latin typeface="微软雅黑" panose="020B0503020204020204" charset="-122"/>
              </a:rPr>
              <a:t>DARE TO BE A BETTER YOU</a:t>
            </a:r>
            <a:endParaRPr lang="en-US" altLang="zh-CN" sz="800" spc="900" noProof="1">
              <a:solidFill>
                <a:schemeClr val="bg1"/>
              </a:solidFill>
              <a:latin typeface="微软雅黑" panose="020B0503020204020204" charset="-122"/>
            </a:endParaRPr>
          </a:p>
        </p:txBody>
      </p:sp>
      <p:sp>
        <p:nvSpPr>
          <p:cNvPr id="1048600" name="文本框 8"/>
          <p:cNvSpPr txBox="1"/>
          <p:nvPr/>
        </p:nvSpPr>
        <p:spPr>
          <a:xfrm>
            <a:off x="1257300" y="2703170"/>
            <a:ext cx="4219575" cy="244475"/>
          </a:xfrm>
          <a:prstGeom prst="rect">
            <a:avLst/>
          </a:prstGeom>
          <a:noFill/>
        </p:spPr>
        <p:txBody>
          <a:bodyPr>
            <a:spAutoFit/>
          </a:bodyPr>
          <a:p>
            <a:pPr eaLnBrk="0" hangingPunct="0"/>
            <a:r>
              <a:rPr lang="en-US" altLang="zh-CN" sz="1000" spc="500" noProof="1">
                <a:solidFill>
                  <a:schemeClr val="bg1"/>
                </a:solidFill>
                <a:latin typeface="微软雅黑" panose="020B0503020204020204" charset="-122"/>
              </a:rPr>
              <a:t>ABOUT MIDEA GROUP</a:t>
            </a:r>
            <a:endParaRPr lang="en-US" altLang="zh-CN" sz="1000" spc="500" noProof="1">
              <a:solidFill>
                <a:schemeClr val="bg1"/>
              </a:solidFill>
              <a:latin typeface="微软雅黑" panose="020B0503020204020204" charset="-122"/>
            </a:endParaRPr>
          </a:p>
        </p:txBody>
      </p:sp>
      <p:pic>
        <p:nvPicPr>
          <p:cNvPr id="2097155" name="图片 9" descr="D:\MyData\桌面\海报素材\IMG20240203-152716461.pngIMG20240203-15271646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274810" y="78740"/>
            <a:ext cx="2832034" cy="615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75" name="Picture Placeholder 23" descr="D:\MyData\桌面\共享文件\车间照片\IMG20240802-091427.jpgIMG20240802-091427"/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1"/>
          <a:srcRect/>
          <a:stretch>
            <a:fillRect/>
          </a:stretch>
        </p:blipFill>
        <p:spPr>
          <a:xfrm flipH="1">
            <a:off x="0" y="41275"/>
            <a:ext cx="12192000" cy="6775450"/>
          </a:xfrm>
          <a:pattFill>
            <a:bgClr>
              <a:srgbClr val="D9D9D9"/>
            </a:bgClr>
          </a:pattFill>
        </p:spPr>
      </p:pic>
      <p:sp>
        <p:nvSpPr>
          <p:cNvPr id="1048831" name="矩形 5"/>
          <p:cNvSpPr/>
          <p:nvPr/>
        </p:nvSpPr>
        <p:spPr>
          <a:xfrm>
            <a:off x="3148013" y="4002159"/>
            <a:ext cx="2393950" cy="215900"/>
          </a:xfrm>
          <a:prstGeom prst="rect">
            <a:avLst/>
          </a:prstGeom>
          <a:solidFill>
            <a:srgbClr val="147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noProof="1"/>
          </a:p>
        </p:txBody>
      </p:sp>
      <p:pic>
        <p:nvPicPr>
          <p:cNvPr id="2097276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1601" y="-162373"/>
            <a:ext cx="2315800" cy="1089473"/>
          </a:xfrm>
          <a:prstGeom prst="rect">
            <a:avLst/>
          </a:prstGeom>
        </p:spPr>
      </p:pic>
      <p:pic>
        <p:nvPicPr>
          <p:cNvPr id="2097277" name="图片 4" descr="C:\Users\guanlkgy\Desktop\公司近景.JPG公司近景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3020"/>
            <a:ext cx="12249150" cy="6815455"/>
          </a:xfrm>
          <a:prstGeom prst="rect">
            <a:avLst/>
          </a:prstGeom>
          <a:noFill/>
          <a:ln>
            <a:noFill/>
          </a:ln>
        </p:spPr>
      </p:pic>
      <p:sp>
        <p:nvSpPr>
          <p:cNvPr id="1048832" name="文本框 8"/>
          <p:cNvSpPr txBox="1"/>
          <p:nvPr/>
        </p:nvSpPr>
        <p:spPr>
          <a:xfrm>
            <a:off x="1188720" y="2430120"/>
            <a:ext cx="4219575" cy="245110"/>
          </a:xfrm>
          <a:prstGeom prst="rect">
            <a:avLst/>
          </a:prstGeom>
          <a:noFill/>
        </p:spPr>
        <p:txBody>
          <a:bodyPr>
            <a:spAutoFit/>
          </a:bodyPr>
          <a:p>
            <a:pPr eaLnBrk="0" hangingPunct="0"/>
            <a:r>
              <a:rPr lang="en-US" altLang="zh-CN" sz="1000" spc="500" noProof="1">
                <a:solidFill>
                  <a:schemeClr val="bg1"/>
                </a:solidFill>
                <a:latin typeface="微软雅黑" panose="020B0503020204020204" charset="-122"/>
              </a:rPr>
              <a:t>ABOUT WELLING</a:t>
            </a:r>
            <a:endParaRPr lang="en-US" altLang="zh-CN" sz="1000" spc="500" noProof="1">
              <a:solidFill>
                <a:schemeClr val="bg1"/>
              </a:solidFill>
              <a:latin typeface="微软雅黑" panose="020B0503020204020204" charset="-122"/>
            </a:endParaRPr>
          </a:p>
        </p:txBody>
      </p:sp>
      <p:sp>
        <p:nvSpPr>
          <p:cNvPr id="1048833" name="TextBox 15"/>
          <p:cNvSpPr txBox="1"/>
          <p:nvPr/>
        </p:nvSpPr>
        <p:spPr>
          <a:xfrm>
            <a:off x="900430" y="1256665"/>
            <a:ext cx="3253105" cy="1269999"/>
          </a:xfrm>
          <a:prstGeom prst="rect">
            <a:avLst/>
          </a:prstGeom>
          <a:noFill/>
          <a:ln w="9525">
            <a:noFill/>
          </a:ln>
        </p:spPr>
        <p:txBody>
          <a:bodyPr wrap="square" lIns="0">
            <a:spAutoFit/>
          </a:bodyPr>
          <a:p>
            <a:pPr algn="dist">
              <a:lnSpc>
                <a:spcPct val="80000"/>
              </a:lnSpc>
            </a:pPr>
            <a:endParaRPr lang="zh-CN" altLang="en-US" sz="4400" dirty="0">
              <a:solidFill>
                <a:schemeClr val="bg1"/>
              </a:solidFill>
              <a:sym typeface="微软雅黑" panose="020B0503020204020204" charset="-122"/>
            </a:endParaRPr>
          </a:p>
          <a:p>
            <a:pPr algn="dist">
              <a:lnSpc>
                <a:spcPct val="80000"/>
              </a:lnSpc>
            </a:pPr>
            <a:r>
              <a:rPr lang="zh-CN" altLang="en-US" sz="4400" dirty="0">
                <a:solidFill>
                  <a:schemeClr val="bg1"/>
                </a:solidFill>
                <a:latin typeface="微软雅黑" panose="020B0503020204020204" charset="-122"/>
                <a:sym typeface="微软雅黑" panose="020B0503020204020204" charset="-122"/>
              </a:rPr>
              <a:t>关于威灵</a:t>
            </a:r>
            <a:endParaRPr lang="en-US" altLang="zh-CN" sz="4400" dirty="0">
              <a:solidFill>
                <a:schemeClr val="bg1"/>
              </a:solidFill>
              <a:latin typeface="微软雅黑" panose="020B0503020204020204" charset="-122"/>
              <a:ea typeface="Roboto Light" charset="0"/>
              <a:cs typeface="Roboto Light" charset="0"/>
              <a:sym typeface="微软雅黑" panose="020B0503020204020204" charset="-122"/>
            </a:endParaRPr>
          </a:p>
        </p:txBody>
      </p:sp>
      <p:sp>
        <p:nvSpPr>
          <p:cNvPr id="1048834" name="文本框 7"/>
          <p:cNvSpPr txBox="1"/>
          <p:nvPr/>
        </p:nvSpPr>
        <p:spPr>
          <a:xfrm>
            <a:off x="391795" y="2675009"/>
            <a:ext cx="4270375" cy="214313"/>
          </a:xfrm>
          <a:prstGeom prst="rect">
            <a:avLst/>
          </a:prstGeom>
          <a:noFill/>
        </p:spPr>
        <p:txBody>
          <a:bodyPr>
            <a:spAutoFit/>
          </a:bodyPr>
          <a:p>
            <a:pPr algn="dist" eaLnBrk="0" hangingPunct="0"/>
            <a:r>
              <a:rPr lang="en-US" altLang="zh-CN" sz="800" spc="900" noProof="1">
                <a:solidFill>
                  <a:schemeClr val="bg1"/>
                </a:solidFill>
                <a:latin typeface="微软雅黑" panose="020B0503020204020204" charset="-122"/>
              </a:rPr>
              <a:t>DARE TO BE A BETTER YOU</a:t>
            </a:r>
            <a:endParaRPr lang="en-US" altLang="zh-CN" sz="800" spc="900" noProof="1">
              <a:solidFill>
                <a:schemeClr val="bg1"/>
              </a:solidFill>
              <a:latin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78" name="图片 7" descr="图片 7"/>
          <p:cNvPicPr>
            <a:picLocks noChangeAspect="1" noChangeArrowheads="1"/>
          </p:cNvPicPr>
          <p:nvPr/>
        </p:nvPicPr>
        <p:blipFill>
          <a:blip r:embed="rId1"/>
          <a:srcRect b="57262"/>
          <a:stretch>
            <a:fillRect/>
          </a:stretch>
        </p:blipFill>
        <p:spPr bwMode="auto">
          <a:xfrm>
            <a:off x="4300855" y="5708650"/>
            <a:ext cx="3590925" cy="1148715"/>
          </a:xfrm>
          <a:prstGeom prst="rect">
            <a:avLst/>
          </a:prstGeom>
          <a:noFill/>
          <a:ln>
            <a:noFill/>
          </a:ln>
        </p:spPr>
      </p:pic>
      <p:sp>
        <p:nvSpPr>
          <p:cNvPr id="1048841" name="任意形状 57"/>
          <p:cNvSpPr/>
          <p:nvPr/>
        </p:nvSpPr>
        <p:spPr>
          <a:xfrm>
            <a:off x="4832350" y="6227445"/>
            <a:ext cx="2472055" cy="631190"/>
          </a:xfrm>
          <a:custGeom>
            <a:avLst/>
            <a:gdLst>
              <a:gd name="connsiteX0" fmla="*/ 1511706 w 3023413"/>
              <a:gd name="connsiteY0" fmla="*/ 0 h 930402"/>
              <a:gd name="connsiteX1" fmla="*/ 2999491 w 3023413"/>
              <a:gd name="connsiteY1" fmla="*/ 880996 h 930402"/>
              <a:gd name="connsiteX2" fmla="*/ 3023413 w 3023413"/>
              <a:gd name="connsiteY2" fmla="*/ 930402 h 930402"/>
              <a:gd name="connsiteX3" fmla="*/ 0 w 3023413"/>
              <a:gd name="connsiteY3" fmla="*/ 930402 h 930402"/>
              <a:gd name="connsiteX4" fmla="*/ 23921 w 3023413"/>
              <a:gd name="connsiteY4" fmla="*/ 880996 h 930402"/>
              <a:gd name="connsiteX5" fmla="*/ 1511706 w 3023413"/>
              <a:gd name="connsiteY5" fmla="*/ 0 h 930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23413" h="930402">
                <a:moveTo>
                  <a:pt x="1511706" y="0"/>
                </a:moveTo>
                <a:cubicBezTo>
                  <a:pt x="2154152" y="0"/>
                  <a:pt x="2712969" y="356235"/>
                  <a:pt x="2999491" y="880996"/>
                </a:cubicBezTo>
                <a:lnTo>
                  <a:pt x="3023413" y="930402"/>
                </a:lnTo>
                <a:lnTo>
                  <a:pt x="0" y="930402"/>
                </a:lnTo>
                <a:lnTo>
                  <a:pt x="23921" y="880996"/>
                </a:lnTo>
                <a:cubicBezTo>
                  <a:pt x="310443" y="356235"/>
                  <a:pt x="869261" y="0"/>
                  <a:pt x="1511706" y="0"/>
                </a:cubicBezTo>
                <a:close/>
              </a:path>
            </a:pathLst>
          </a:custGeom>
          <a:solidFill>
            <a:srgbClr val="02142D"/>
          </a:solidFill>
          <a:ln w="6350" cap="flat">
            <a:noFill/>
            <a:prstDash val="sysDot"/>
            <a:miter lim="400000"/>
          </a:ln>
          <a:effectLst/>
        </p:spPr>
        <p:txBody>
          <a:bodyPr lIns="0" tIns="0" rIns="0" bIns="0" anchor="ctr"/>
          <a:p>
            <a:pPr defTabSz="144145" fontAlgn="auto">
              <a:spcBef>
                <a:spcPts val="0"/>
              </a:spcBef>
              <a:spcAft>
                <a:spcPts val="0"/>
              </a:spcAft>
            </a:pPr>
            <a:endParaRPr kumimoji="1" lang="zh-CN" altLang="en-US" sz="375" b="1" dirty="0">
              <a:solidFill>
                <a:srgbClr val="000000"/>
              </a:solidFill>
              <a:latin typeface="+mn-lt"/>
              <a:ea typeface="+mn-ea"/>
              <a:sym typeface="微软雅黑" panose="020B0503020204020204" charset="-122"/>
            </a:endParaRPr>
          </a:p>
        </p:txBody>
      </p:sp>
      <p:sp>
        <p:nvSpPr>
          <p:cNvPr id="1048842" name="文本框 19"/>
          <p:cNvSpPr txBox="1">
            <a:spLocks noChangeArrowheads="1"/>
          </p:cNvSpPr>
          <p:nvPr/>
        </p:nvSpPr>
        <p:spPr bwMode="auto">
          <a:xfrm>
            <a:off x="1146175" y="540385"/>
            <a:ext cx="1301750" cy="43434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p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sym typeface="+mn-ea"/>
              </a:rPr>
              <a:t>公司简介</a:t>
            </a:r>
            <a:endParaRPr lang="zh-CN" altLang="en-US" sz="2000" b="1" dirty="0">
              <a:solidFill>
                <a:schemeClr val="bg1"/>
              </a:solidFill>
              <a:sym typeface="微软雅黑" panose="020B0503020204020204" charset="-122"/>
            </a:endParaRPr>
          </a:p>
        </p:txBody>
      </p:sp>
      <p:sp>
        <p:nvSpPr>
          <p:cNvPr id="1048843" name="矩形"/>
          <p:cNvSpPr/>
          <p:nvPr/>
        </p:nvSpPr>
        <p:spPr>
          <a:xfrm>
            <a:off x="1089025" y="449263"/>
            <a:ext cx="9525" cy="431800"/>
          </a:xfrm>
          <a:prstGeom prst="rect">
            <a:avLst/>
          </a:prstGeom>
          <a:solidFill>
            <a:srgbClr val="1478FE"/>
          </a:solidFill>
          <a:ln w="12700">
            <a:miter lim="400000"/>
          </a:ln>
        </p:spPr>
        <p:txBody>
          <a:bodyPr lIns="0" tIns="0" rIns="0" bIns="0" anchor="ctr"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480">
              <a:latin typeface="+mn-lt"/>
              <a:ea typeface="+mn-ea"/>
            </a:endParaRPr>
          </a:p>
        </p:txBody>
      </p:sp>
      <p:pic>
        <p:nvPicPr>
          <p:cNvPr id="2097279" name="图像" descr="图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163" y="479425"/>
            <a:ext cx="515937" cy="69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280" name="美的总部大楼2.png" descr="美的总部大楼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42890" y="5583555"/>
            <a:ext cx="1390650" cy="1274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281" name="图片 33" descr="D:\MyData\桌面\海报素材\IMG20240203-152707225.pngIMG20240203-15270722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279890" y="99695"/>
            <a:ext cx="2832015" cy="61560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2097282" name="图片 4" descr="C:\Users\guanlkgy\Desktop\公司近景.JPG公司近景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676" y="1159678"/>
            <a:ext cx="3470429" cy="2122887"/>
          </a:xfrm>
          <a:prstGeom prst="rect">
            <a:avLst/>
          </a:prstGeom>
          <a:noFill/>
          <a:ln>
            <a:noFill/>
          </a:ln>
        </p:spPr>
      </p:pic>
      <p:sp>
        <p:nvSpPr>
          <p:cNvPr id="1048844" name="TextBox 17"/>
          <p:cNvSpPr txBox="1">
            <a:spLocks noChangeArrowheads="1"/>
          </p:cNvSpPr>
          <p:nvPr/>
        </p:nvSpPr>
        <p:spPr bwMode="auto">
          <a:xfrm>
            <a:off x="4013743" y="904897"/>
            <a:ext cx="7869411" cy="374904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269875">
              <a:lnSpc>
                <a:spcPct val="150000"/>
              </a:lnSpc>
            </a:pPr>
            <a:r>
              <a:rPr lang="zh-CN" altLang="en-US" sz="12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威灵（</a:t>
            </a:r>
            <a:r>
              <a:rPr lang="zh-CN" altLang="en-US" sz="12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芜湖）电机制造有限公司：1999年11月注册成立，隶属于上市公司美的集团（000333）全资子公司，位于安徽省芜湖市经济技术开发区，是国内规模较大的微电机生产企业，主要产品有空调用电机、抽油烟机电机等。与全球知名家电制造商Samsung (三星)、Carrier (开利)、LG、海尔、美的、海信、奥克斯等客户建立了长期的合作伙伴关系，目前全球每3台空调就有1台使用威灵电机。</a:t>
            </a:r>
            <a:endParaRPr lang="zh-CN" sz="1200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  <a:p>
            <a:pPr indent="269875">
              <a:lnSpc>
                <a:spcPct val="150000"/>
              </a:lnSpc>
            </a:pPr>
            <a:r>
              <a:rPr sz="12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2003年</a:t>
            </a:r>
            <a:r>
              <a:rPr lang="zh-CN" sz="12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，</a:t>
            </a:r>
            <a:r>
              <a:rPr lang="en-US" altLang="zh-CN" sz="12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荣</a:t>
            </a:r>
            <a:r>
              <a:rPr sz="12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获“</a:t>
            </a:r>
            <a:r>
              <a:rPr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安徽省先进技术企业</a:t>
            </a:r>
            <a:r>
              <a:rPr sz="12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”称号</a:t>
            </a:r>
            <a:endParaRPr sz="1200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  <a:p>
            <a:pPr indent="269875">
              <a:lnSpc>
                <a:spcPct val="150000"/>
              </a:lnSpc>
            </a:pPr>
            <a:r>
              <a:rPr lang="en-US" altLang="zh-CN" sz="12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2005年</a:t>
            </a:r>
            <a:r>
              <a:rPr lang="zh-CN" altLang="en-US" sz="12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，</a:t>
            </a:r>
            <a:r>
              <a:rPr lang="en-US" altLang="zh-CN" sz="12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荣</a:t>
            </a:r>
            <a:r>
              <a:rPr lang="en-US" altLang="zh-CN" sz="12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获“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芜湖市2004年度工业企业50强</a:t>
            </a:r>
            <a:r>
              <a:rPr lang="en-US" altLang="zh-CN" sz="12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”</a:t>
            </a:r>
            <a:r>
              <a:rPr lang="zh-CN" altLang="en-US" sz="12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、</a:t>
            </a:r>
            <a:r>
              <a:rPr lang="en-US" altLang="zh-CN" sz="12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“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2004年度全省外商投资经济效益先进企业</a:t>
            </a:r>
            <a:r>
              <a:rPr lang="en-US" altLang="zh-CN" sz="12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”称号</a:t>
            </a:r>
            <a:r>
              <a:rPr lang="zh-CN" altLang="en-US" sz="12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。</a:t>
            </a:r>
            <a:endParaRPr lang="zh-CN" altLang="en-US" sz="1200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  <a:p>
            <a:pPr indent="269875">
              <a:lnSpc>
                <a:spcPct val="150000"/>
              </a:lnSpc>
            </a:pPr>
            <a:r>
              <a:rPr lang="en-US" altLang="zh-CN" sz="12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2006年，荣获“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安徽省民营企业五十强</a:t>
            </a:r>
            <a:r>
              <a:rPr lang="en-US" altLang="zh-CN" sz="12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”称号，威灵小功率电机入选2006年“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中国名牌产品</a:t>
            </a:r>
            <a:r>
              <a:rPr lang="en-US" altLang="zh-CN" sz="12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”</a:t>
            </a:r>
            <a:r>
              <a:rPr lang="zh-CN" altLang="en-US" sz="12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。</a:t>
            </a:r>
            <a:endParaRPr lang="zh-CN" altLang="en-US" sz="1200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  <a:p>
            <a:pPr indent="269875">
              <a:lnSpc>
                <a:spcPct val="150000"/>
              </a:lnSpc>
            </a:pPr>
            <a:r>
              <a:rPr lang="en-US" altLang="zh-CN" sz="12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2014年</a:t>
            </a:r>
            <a:r>
              <a:rPr lang="zh-CN" altLang="en-US" sz="12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，</a:t>
            </a:r>
            <a:r>
              <a:rPr lang="en-US" altLang="zh-CN" sz="12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威灵电机被认定为“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国家高新技术企业</a:t>
            </a:r>
            <a:r>
              <a:rPr lang="en-US" altLang="zh-CN" sz="12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”</a:t>
            </a:r>
            <a:r>
              <a:rPr lang="zh-CN" altLang="en-US" sz="12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。</a:t>
            </a:r>
            <a:endParaRPr lang="en-US" altLang="zh-CN" sz="1200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  <a:p>
            <a:pPr indent="269875">
              <a:lnSpc>
                <a:spcPct val="150000"/>
              </a:lnSpc>
            </a:pPr>
            <a:r>
              <a:rPr lang="en-US" altLang="zh-CN" sz="12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2018年</a:t>
            </a:r>
            <a:r>
              <a:rPr lang="zh-CN" altLang="en-US" sz="12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，</a:t>
            </a:r>
            <a:r>
              <a:rPr lang="en-US" altLang="zh-CN" sz="12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入围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2017年度全国工商联上规模民营企业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。</a:t>
            </a:r>
            <a:endParaRPr lang="en-US" altLang="zh-CN" sz="1200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  <a:p>
            <a:pPr indent="269875">
              <a:lnSpc>
                <a:spcPct val="150000"/>
              </a:lnSpc>
            </a:pPr>
            <a:r>
              <a:rPr lang="en-US" altLang="zh-CN" sz="12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2019年</a:t>
            </a:r>
            <a:r>
              <a:rPr lang="zh-CN" altLang="en-US" sz="12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，</a:t>
            </a:r>
            <a:r>
              <a:rPr lang="en-US" altLang="zh-CN" sz="12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被认定为“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国家两化贯标示范企业</a:t>
            </a:r>
            <a:r>
              <a:rPr lang="en-US" altLang="zh-CN" sz="12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”</a:t>
            </a:r>
            <a:r>
              <a:rPr lang="zh-CN" altLang="en-US" sz="12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。</a:t>
            </a:r>
            <a:endParaRPr lang="zh-CN" altLang="en-US" sz="1200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indent="269875">
              <a:lnSpc>
                <a:spcPct val="150000"/>
              </a:lnSpc>
            </a:pPr>
            <a:r>
              <a:rPr lang="en-US" altLang="zh-CN" sz="12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2023</a:t>
            </a:r>
            <a:r>
              <a:rPr lang="zh-CN" altLang="en-US" sz="12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年，荣获</a:t>
            </a:r>
            <a:r>
              <a:rPr lang="en-US" altLang="zh-CN" sz="12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“2023</a:t>
            </a:r>
            <a:r>
              <a:rPr lang="zh-CN" altLang="en-US" sz="12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年度发明创业奖创新奖</a:t>
            </a:r>
            <a:r>
              <a:rPr lang="en-US" altLang="zh-CN" sz="12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”</a:t>
            </a:r>
            <a:r>
              <a:rPr lang="zh-CN" altLang="en-US" sz="12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。</a:t>
            </a:r>
            <a:endParaRPr lang="zh-CN" altLang="en-US" sz="1200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indent="269875">
              <a:lnSpc>
                <a:spcPct val="150000"/>
              </a:lnSpc>
            </a:pPr>
            <a:r>
              <a:rPr lang="en-US" altLang="zh-CN" sz="12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2024</a:t>
            </a:r>
            <a:r>
              <a:rPr lang="zh-CN" altLang="en-US" sz="12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年，荣获</a:t>
            </a:r>
            <a:r>
              <a:rPr lang="en-US" altLang="zh-CN" sz="12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“</a:t>
            </a:r>
            <a:r>
              <a:rPr lang="zh-CN" altLang="en-US" sz="12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国家级单项冠军产品</a:t>
            </a:r>
            <a:r>
              <a:rPr lang="en-US" altLang="zh-CN" sz="12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”</a:t>
            </a:r>
            <a:r>
              <a:rPr lang="zh-CN" altLang="en-US" sz="12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。</a:t>
            </a:r>
            <a:endParaRPr lang="zh-CN" altLang="en-US" sz="1200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cxnSp>
        <p:nvCxnSpPr>
          <p:cNvPr id="3145755" name="直接连接符 81"/>
          <p:cNvCxnSpPr/>
          <p:nvPr/>
        </p:nvCxnSpPr>
        <p:spPr bwMode="auto">
          <a:xfrm>
            <a:off x="9144202" y="5528268"/>
            <a:ext cx="0" cy="2640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145756" name="直接连接符 58"/>
          <p:cNvCxnSpPr/>
          <p:nvPr/>
        </p:nvCxnSpPr>
        <p:spPr bwMode="auto">
          <a:xfrm>
            <a:off x="6733605" y="5423610"/>
            <a:ext cx="1" cy="2640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145757" name="直接连接符 57"/>
          <p:cNvCxnSpPr/>
          <p:nvPr/>
        </p:nvCxnSpPr>
        <p:spPr bwMode="auto">
          <a:xfrm>
            <a:off x="4857694" y="5423609"/>
            <a:ext cx="867" cy="34946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145758" name="直接连接符 3"/>
          <p:cNvCxnSpPr/>
          <p:nvPr/>
        </p:nvCxnSpPr>
        <p:spPr bwMode="auto">
          <a:xfrm>
            <a:off x="3540844" y="5423610"/>
            <a:ext cx="0" cy="41568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145759" name="直接连接符 67"/>
          <p:cNvCxnSpPr/>
          <p:nvPr/>
        </p:nvCxnSpPr>
        <p:spPr bwMode="auto">
          <a:xfrm>
            <a:off x="791690" y="5444699"/>
            <a:ext cx="0" cy="2640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145760" name="直接连接符 68"/>
          <p:cNvCxnSpPr/>
          <p:nvPr/>
        </p:nvCxnSpPr>
        <p:spPr bwMode="auto">
          <a:xfrm>
            <a:off x="2113023" y="5444699"/>
            <a:ext cx="0" cy="27798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145761" name="直接连接符 53"/>
          <p:cNvCxnSpPr/>
          <p:nvPr/>
        </p:nvCxnSpPr>
        <p:spPr bwMode="auto">
          <a:xfrm flipV="1">
            <a:off x="4237492" y="4546110"/>
            <a:ext cx="0" cy="75130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145762" name="直接连接符 7"/>
          <p:cNvCxnSpPr/>
          <p:nvPr/>
        </p:nvCxnSpPr>
        <p:spPr bwMode="auto">
          <a:xfrm flipH="1">
            <a:off x="652664" y="5265866"/>
            <a:ext cx="10830728" cy="57224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2097283" name="Picture 3" descr="D:\桌面\历程A.jpg"/>
          <p:cNvPicPr>
            <a:picLocks noChangeAspect="1" noChangeArrowheads="1"/>
          </p:cNvPicPr>
          <p:nvPr/>
        </p:nvPicPr>
        <p:blipFill rotWithShape="1">
          <a:blip r:embed="rId6" cstate="print"/>
          <a:srcRect l="95999" t="48963" r="989" b="43719"/>
          <a:stretch>
            <a:fillRect/>
          </a:stretch>
        </p:blipFill>
        <p:spPr bwMode="auto">
          <a:xfrm>
            <a:off x="11079377" y="5125285"/>
            <a:ext cx="404016" cy="375215"/>
          </a:xfrm>
          <a:prstGeom prst="rect">
            <a:avLst/>
          </a:prstGeom>
          <a:noFill/>
        </p:spPr>
      </p:pic>
      <p:grpSp>
        <p:nvGrpSpPr>
          <p:cNvPr id="124" name="组合 5"/>
          <p:cNvGrpSpPr/>
          <p:nvPr/>
        </p:nvGrpSpPr>
        <p:grpSpPr>
          <a:xfrm>
            <a:off x="6461316" y="5099740"/>
            <a:ext cx="458218" cy="483831"/>
            <a:chOff x="6468181" y="2525090"/>
            <a:chExt cx="345295" cy="345295"/>
          </a:xfrm>
        </p:grpSpPr>
        <p:sp>
          <p:nvSpPr>
            <p:cNvPr id="1048845" name="椭圆 10"/>
            <p:cNvSpPr/>
            <p:nvPr/>
          </p:nvSpPr>
          <p:spPr>
            <a:xfrm>
              <a:off x="6468181" y="2525090"/>
              <a:ext cx="345295" cy="345295"/>
            </a:xfrm>
            <a:prstGeom prst="ellipse">
              <a:avLst/>
            </a:prstGeom>
            <a:solidFill>
              <a:srgbClr val="FFFFFF">
                <a:alpha val="92155"/>
              </a:srgbClr>
            </a:solidFill>
            <a:ln w="12700">
              <a:solidFill>
                <a:srgbClr val="54C3F1"/>
              </a:solidFill>
            </a:ln>
          </p:spPr>
          <p:txBody>
            <a:bodyPr rtlCol="0" anchor="ctr"/>
            <a:p>
              <a:pPr algn="ctr"/>
              <a:endParaRPr lang="zh-CN" altLang="en-US" sz="2400" dirty="0">
                <a:solidFill>
                  <a:srgbClr val="CDEEC8"/>
                </a:solidFill>
                <a:latin typeface="Calibri" panose="020F0502020204030204" charset="0"/>
                <a:ea typeface="微软雅黑" panose="020B0503020204020204" charset="-122"/>
              </a:endParaRPr>
            </a:p>
          </p:txBody>
        </p:sp>
        <p:sp>
          <p:nvSpPr>
            <p:cNvPr id="1048846" name="椭圆 15"/>
            <p:cNvSpPr/>
            <p:nvPr/>
          </p:nvSpPr>
          <p:spPr>
            <a:xfrm>
              <a:off x="6496828" y="2553737"/>
              <a:ext cx="288000" cy="288000"/>
            </a:xfrm>
            <a:prstGeom prst="ellipse">
              <a:avLst/>
            </a:prstGeom>
            <a:solidFill>
              <a:srgbClr val="00A0E9">
                <a:alpha val="92155"/>
              </a:srgbClr>
            </a:solidFill>
            <a:ln w="12700">
              <a:noFill/>
            </a:ln>
          </p:spPr>
          <p:txBody>
            <a:bodyPr rtlCol="0" anchor="ctr"/>
            <a:p>
              <a:pPr algn="ctr"/>
              <a:endParaRPr lang="zh-CN" altLang="en-US" sz="2400" dirty="0">
                <a:solidFill>
                  <a:srgbClr val="CDEEC8"/>
                </a:solidFill>
                <a:latin typeface="Calibri" panose="020F0502020204030204" charset="0"/>
                <a:ea typeface="微软雅黑" panose="020B0503020204020204" charset="-122"/>
              </a:endParaRPr>
            </a:p>
          </p:txBody>
        </p:sp>
        <p:sp>
          <p:nvSpPr>
            <p:cNvPr id="1048847" name="圆角矩形 16"/>
            <p:cNvSpPr/>
            <p:nvPr/>
          </p:nvSpPr>
          <p:spPr>
            <a:xfrm>
              <a:off x="6496829" y="2643631"/>
              <a:ext cx="288000" cy="108213"/>
            </a:xfrm>
            <a:prstGeom prst="roundRect">
              <a:avLst/>
            </a:prstGeom>
            <a:noFill/>
            <a:ln>
              <a:noFill/>
            </a:ln>
            <a:effectLst/>
          </p:spPr>
          <p:txBody>
            <a:bodyPr lIns="35990" tIns="35990" rIns="35990" bIns="35990" rtlCol="0" anchor="ctr"/>
            <a:p>
              <a:pPr algn="ctr"/>
              <a:r>
                <a:rPr lang="en-US" altLang="zh-CN" sz="8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2013</a:t>
              </a:r>
              <a:endParaRPr lang="zh-CN" altLang="en-US" sz="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25" name="组合 17"/>
          <p:cNvGrpSpPr/>
          <p:nvPr/>
        </p:nvGrpSpPr>
        <p:grpSpPr>
          <a:xfrm>
            <a:off x="7114023" y="4970486"/>
            <a:ext cx="697859" cy="708248"/>
            <a:chOff x="6984320" y="2463738"/>
            <a:chExt cx="468000" cy="468000"/>
          </a:xfrm>
        </p:grpSpPr>
        <p:sp>
          <p:nvSpPr>
            <p:cNvPr id="1048848" name="椭圆 18"/>
            <p:cNvSpPr/>
            <p:nvPr/>
          </p:nvSpPr>
          <p:spPr>
            <a:xfrm>
              <a:off x="6984320" y="2463738"/>
              <a:ext cx="468000" cy="468000"/>
            </a:xfrm>
            <a:prstGeom prst="ellipse">
              <a:avLst/>
            </a:prstGeom>
            <a:solidFill>
              <a:srgbClr val="FFFFFF">
                <a:alpha val="92155"/>
              </a:srgbClr>
            </a:solidFill>
            <a:ln w="12700">
              <a:solidFill>
                <a:srgbClr val="54C3F1"/>
              </a:solidFill>
            </a:ln>
          </p:spPr>
          <p:txBody>
            <a:bodyPr rtlCol="0" anchor="ctr"/>
            <a:p>
              <a:pPr algn="ctr"/>
              <a:endParaRPr lang="zh-CN" altLang="en-US" sz="2400" dirty="0">
                <a:solidFill>
                  <a:srgbClr val="CDEEC8"/>
                </a:solidFill>
                <a:latin typeface="Calibri" panose="020F0502020204030204" charset="0"/>
                <a:ea typeface="微软雅黑" panose="020B0503020204020204" charset="-122"/>
              </a:endParaRPr>
            </a:p>
          </p:txBody>
        </p:sp>
        <p:sp>
          <p:nvSpPr>
            <p:cNvPr id="1048849" name="圆角矩形 19"/>
            <p:cNvSpPr/>
            <p:nvPr/>
          </p:nvSpPr>
          <p:spPr>
            <a:xfrm>
              <a:off x="7003895" y="2553737"/>
              <a:ext cx="428850" cy="108213"/>
            </a:xfrm>
            <a:prstGeom prst="roundRect">
              <a:avLst/>
            </a:prstGeom>
            <a:noFill/>
            <a:ln>
              <a:noFill/>
            </a:ln>
            <a:effectLst/>
          </p:spPr>
          <p:txBody>
            <a:bodyPr rtlCol="0" anchor="ctr"/>
            <a:p>
              <a:pPr algn="ctr"/>
              <a:r>
                <a:rPr lang="en-US" altLang="zh-CN" sz="800" b="1" dirty="0">
                  <a:solidFill>
                    <a:srgbClr val="005AAB"/>
                  </a:solidFill>
                  <a:latin typeface="微软雅黑" panose="020B0503020204020204" charset="-122"/>
                  <a:ea typeface="微软雅黑" panose="020B0503020204020204" charset="-122"/>
                </a:rPr>
                <a:t>2015</a:t>
              </a:r>
              <a:endParaRPr lang="zh-CN" altLang="en-US" sz="800" b="1" dirty="0">
                <a:solidFill>
                  <a:srgbClr val="005AAB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48850" name="圆角矩形 20"/>
            <p:cNvSpPr/>
            <p:nvPr/>
          </p:nvSpPr>
          <p:spPr>
            <a:xfrm>
              <a:off x="6984320" y="2679762"/>
              <a:ext cx="468000" cy="108213"/>
            </a:xfrm>
            <a:prstGeom prst="roundRect">
              <a:avLst/>
            </a:prstGeom>
            <a:noFill/>
            <a:ln>
              <a:noFill/>
            </a:ln>
            <a:effectLst/>
          </p:spPr>
          <p:txBody>
            <a:bodyPr lIns="0" tIns="0" rIns="0" bIns="0" rtlCol="0" anchor="ctr"/>
            <a:p>
              <a:pPr algn="ctr"/>
              <a:r>
                <a:rPr lang="zh-CN" altLang="en-US" sz="935" b="1" dirty="0">
                  <a:solidFill>
                    <a:srgbClr val="005AAB"/>
                  </a:solidFill>
                  <a:latin typeface="微软雅黑" panose="020B0503020204020204" charset="-122"/>
                  <a:ea typeface="微软雅黑" panose="020B0503020204020204" charset="-122"/>
                </a:rPr>
                <a:t>公司整合</a:t>
              </a:r>
              <a:endParaRPr lang="zh-CN" altLang="en-US" sz="935" b="1" dirty="0">
                <a:solidFill>
                  <a:srgbClr val="005AAB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26" name="组合 21"/>
          <p:cNvGrpSpPr/>
          <p:nvPr/>
        </p:nvGrpSpPr>
        <p:grpSpPr>
          <a:xfrm>
            <a:off x="5589707" y="5099740"/>
            <a:ext cx="458218" cy="483831"/>
            <a:chOff x="6468181" y="2525090"/>
            <a:chExt cx="345295" cy="345295"/>
          </a:xfrm>
        </p:grpSpPr>
        <p:sp>
          <p:nvSpPr>
            <p:cNvPr id="1048851" name="椭圆 22"/>
            <p:cNvSpPr/>
            <p:nvPr/>
          </p:nvSpPr>
          <p:spPr>
            <a:xfrm>
              <a:off x="6468181" y="2525090"/>
              <a:ext cx="345295" cy="345295"/>
            </a:xfrm>
            <a:prstGeom prst="ellipse">
              <a:avLst/>
            </a:prstGeom>
            <a:solidFill>
              <a:srgbClr val="FFFFFF">
                <a:alpha val="92155"/>
              </a:srgbClr>
            </a:solidFill>
            <a:ln w="12700">
              <a:solidFill>
                <a:srgbClr val="54C3F1"/>
              </a:solidFill>
            </a:ln>
          </p:spPr>
          <p:txBody>
            <a:bodyPr rtlCol="0" anchor="ctr"/>
            <a:p>
              <a:pPr algn="ctr"/>
              <a:endParaRPr lang="zh-CN" altLang="en-US" sz="2400" dirty="0">
                <a:solidFill>
                  <a:srgbClr val="CDEEC8"/>
                </a:solidFill>
                <a:latin typeface="Calibri" panose="020F0502020204030204" charset="0"/>
                <a:ea typeface="微软雅黑" panose="020B0503020204020204" charset="-122"/>
              </a:endParaRPr>
            </a:p>
          </p:txBody>
        </p:sp>
        <p:sp>
          <p:nvSpPr>
            <p:cNvPr id="1048852" name="椭圆 23"/>
            <p:cNvSpPr/>
            <p:nvPr/>
          </p:nvSpPr>
          <p:spPr>
            <a:xfrm>
              <a:off x="6496828" y="2553737"/>
              <a:ext cx="288000" cy="288000"/>
            </a:xfrm>
            <a:prstGeom prst="ellipse">
              <a:avLst/>
            </a:prstGeom>
            <a:solidFill>
              <a:srgbClr val="00A0E9">
                <a:alpha val="92155"/>
              </a:srgbClr>
            </a:solidFill>
            <a:ln w="12700">
              <a:noFill/>
            </a:ln>
          </p:spPr>
          <p:txBody>
            <a:bodyPr rtlCol="0" anchor="ctr"/>
            <a:p>
              <a:pPr algn="ctr"/>
              <a:endParaRPr lang="zh-CN" altLang="en-US" sz="2400" dirty="0">
                <a:solidFill>
                  <a:srgbClr val="CDEEC8"/>
                </a:solidFill>
                <a:latin typeface="Calibri" panose="020F0502020204030204" charset="0"/>
                <a:ea typeface="微软雅黑" panose="020B0503020204020204" charset="-122"/>
              </a:endParaRPr>
            </a:p>
          </p:txBody>
        </p:sp>
        <p:sp>
          <p:nvSpPr>
            <p:cNvPr id="1048853" name="圆角矩形 24"/>
            <p:cNvSpPr/>
            <p:nvPr/>
          </p:nvSpPr>
          <p:spPr>
            <a:xfrm>
              <a:off x="6496829" y="2643631"/>
              <a:ext cx="288000" cy="108213"/>
            </a:xfrm>
            <a:prstGeom prst="roundRect">
              <a:avLst/>
            </a:prstGeom>
            <a:noFill/>
            <a:ln>
              <a:noFill/>
            </a:ln>
            <a:effectLst/>
          </p:spPr>
          <p:txBody>
            <a:bodyPr lIns="35990" tIns="35990" rIns="35990" bIns="35990" rtlCol="0" anchor="ctr"/>
            <a:p>
              <a:pPr algn="ctr"/>
              <a:r>
                <a:rPr lang="en-US" altLang="zh-CN" sz="8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2011</a:t>
              </a:r>
              <a:endParaRPr lang="zh-CN" altLang="en-US" sz="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27" name="组合 25"/>
          <p:cNvGrpSpPr/>
          <p:nvPr/>
        </p:nvGrpSpPr>
        <p:grpSpPr>
          <a:xfrm>
            <a:off x="4661404" y="5099740"/>
            <a:ext cx="458218" cy="483831"/>
            <a:chOff x="6468181" y="2525090"/>
            <a:chExt cx="345295" cy="345295"/>
          </a:xfrm>
        </p:grpSpPr>
        <p:sp>
          <p:nvSpPr>
            <p:cNvPr id="1048854" name="椭圆 26"/>
            <p:cNvSpPr/>
            <p:nvPr/>
          </p:nvSpPr>
          <p:spPr>
            <a:xfrm>
              <a:off x="6468181" y="2525090"/>
              <a:ext cx="345295" cy="345295"/>
            </a:xfrm>
            <a:prstGeom prst="ellipse">
              <a:avLst/>
            </a:prstGeom>
            <a:solidFill>
              <a:srgbClr val="FFFFFF">
                <a:alpha val="92155"/>
              </a:srgbClr>
            </a:solidFill>
            <a:ln w="12700">
              <a:solidFill>
                <a:srgbClr val="54C3F1"/>
              </a:solidFill>
            </a:ln>
          </p:spPr>
          <p:txBody>
            <a:bodyPr rtlCol="0" anchor="ctr"/>
            <a:p>
              <a:pPr algn="ctr"/>
              <a:endParaRPr lang="zh-CN" altLang="en-US" sz="2400" dirty="0">
                <a:solidFill>
                  <a:srgbClr val="CDEEC8"/>
                </a:solidFill>
                <a:latin typeface="Calibri" panose="020F0502020204030204" charset="0"/>
                <a:ea typeface="微软雅黑" panose="020B0503020204020204" charset="-122"/>
              </a:endParaRPr>
            </a:p>
          </p:txBody>
        </p:sp>
        <p:sp>
          <p:nvSpPr>
            <p:cNvPr id="1048855" name="椭圆 27"/>
            <p:cNvSpPr/>
            <p:nvPr/>
          </p:nvSpPr>
          <p:spPr>
            <a:xfrm>
              <a:off x="6496828" y="2553737"/>
              <a:ext cx="288000" cy="288000"/>
            </a:xfrm>
            <a:prstGeom prst="ellipse">
              <a:avLst/>
            </a:prstGeom>
            <a:solidFill>
              <a:srgbClr val="00A0E9">
                <a:alpha val="92155"/>
              </a:srgbClr>
            </a:solidFill>
            <a:ln w="12700">
              <a:noFill/>
            </a:ln>
          </p:spPr>
          <p:txBody>
            <a:bodyPr rtlCol="0" anchor="ctr"/>
            <a:p>
              <a:pPr algn="ctr"/>
              <a:endParaRPr lang="zh-CN" altLang="en-US" sz="2400" dirty="0">
                <a:solidFill>
                  <a:srgbClr val="CDEEC8"/>
                </a:solidFill>
                <a:latin typeface="Calibri" panose="020F0502020204030204" charset="0"/>
                <a:ea typeface="微软雅黑" panose="020B0503020204020204" charset="-122"/>
              </a:endParaRPr>
            </a:p>
          </p:txBody>
        </p:sp>
        <p:sp>
          <p:nvSpPr>
            <p:cNvPr id="1048856" name="圆角矩形 28"/>
            <p:cNvSpPr/>
            <p:nvPr/>
          </p:nvSpPr>
          <p:spPr>
            <a:xfrm>
              <a:off x="6496829" y="2643631"/>
              <a:ext cx="288000" cy="108213"/>
            </a:xfrm>
            <a:prstGeom prst="roundRect">
              <a:avLst/>
            </a:prstGeom>
            <a:noFill/>
            <a:ln>
              <a:noFill/>
            </a:ln>
            <a:effectLst/>
          </p:spPr>
          <p:txBody>
            <a:bodyPr lIns="35990" tIns="35990" rIns="35990" bIns="35990" rtlCol="0" anchor="ctr"/>
            <a:p>
              <a:pPr algn="ctr"/>
              <a:r>
                <a:rPr lang="en-US" altLang="zh-CN" sz="8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2010</a:t>
              </a:r>
              <a:endParaRPr lang="zh-CN" altLang="en-US" sz="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28" name="组合 29"/>
          <p:cNvGrpSpPr/>
          <p:nvPr/>
        </p:nvGrpSpPr>
        <p:grpSpPr>
          <a:xfrm>
            <a:off x="4019253" y="5099740"/>
            <a:ext cx="458218" cy="483831"/>
            <a:chOff x="6468181" y="2525090"/>
            <a:chExt cx="345295" cy="345295"/>
          </a:xfrm>
        </p:grpSpPr>
        <p:sp>
          <p:nvSpPr>
            <p:cNvPr id="1048857" name="椭圆 30"/>
            <p:cNvSpPr/>
            <p:nvPr/>
          </p:nvSpPr>
          <p:spPr>
            <a:xfrm>
              <a:off x="6468181" y="2525090"/>
              <a:ext cx="345295" cy="345295"/>
            </a:xfrm>
            <a:prstGeom prst="ellipse">
              <a:avLst/>
            </a:prstGeom>
            <a:solidFill>
              <a:srgbClr val="FFFFFF">
                <a:alpha val="92155"/>
              </a:srgbClr>
            </a:solidFill>
            <a:ln w="12700">
              <a:solidFill>
                <a:srgbClr val="54C3F1"/>
              </a:solidFill>
            </a:ln>
          </p:spPr>
          <p:txBody>
            <a:bodyPr rtlCol="0" anchor="ctr"/>
            <a:p>
              <a:pPr algn="ctr"/>
              <a:endParaRPr lang="zh-CN" altLang="en-US" sz="2400" dirty="0">
                <a:solidFill>
                  <a:srgbClr val="CDEEC8"/>
                </a:solidFill>
                <a:latin typeface="Calibri" panose="020F0502020204030204" charset="0"/>
                <a:ea typeface="微软雅黑" panose="020B0503020204020204" charset="-122"/>
              </a:endParaRPr>
            </a:p>
          </p:txBody>
        </p:sp>
        <p:sp>
          <p:nvSpPr>
            <p:cNvPr id="1048858" name="椭圆 31"/>
            <p:cNvSpPr/>
            <p:nvPr/>
          </p:nvSpPr>
          <p:spPr>
            <a:xfrm>
              <a:off x="6496828" y="2553737"/>
              <a:ext cx="288000" cy="288000"/>
            </a:xfrm>
            <a:prstGeom prst="ellipse">
              <a:avLst/>
            </a:prstGeom>
            <a:solidFill>
              <a:srgbClr val="00A0E9">
                <a:alpha val="92155"/>
              </a:srgbClr>
            </a:solidFill>
            <a:ln w="12700">
              <a:noFill/>
            </a:ln>
          </p:spPr>
          <p:txBody>
            <a:bodyPr rtlCol="0" anchor="ctr"/>
            <a:p>
              <a:pPr algn="ctr"/>
              <a:endParaRPr lang="zh-CN" altLang="en-US" sz="2400" dirty="0">
                <a:solidFill>
                  <a:srgbClr val="CDEEC8"/>
                </a:solidFill>
                <a:latin typeface="Calibri" panose="020F0502020204030204" charset="0"/>
                <a:ea typeface="微软雅黑" panose="020B0503020204020204" charset="-122"/>
              </a:endParaRPr>
            </a:p>
          </p:txBody>
        </p:sp>
        <p:sp>
          <p:nvSpPr>
            <p:cNvPr id="1048859" name="圆角矩形 32"/>
            <p:cNvSpPr/>
            <p:nvPr/>
          </p:nvSpPr>
          <p:spPr>
            <a:xfrm>
              <a:off x="6496829" y="2643631"/>
              <a:ext cx="288000" cy="108213"/>
            </a:xfrm>
            <a:prstGeom prst="roundRect">
              <a:avLst/>
            </a:prstGeom>
            <a:noFill/>
            <a:ln>
              <a:noFill/>
            </a:ln>
            <a:effectLst/>
          </p:spPr>
          <p:txBody>
            <a:bodyPr lIns="35990" tIns="35990" rIns="35990" bIns="35990" rtlCol="0" anchor="ctr"/>
            <a:p>
              <a:pPr algn="ctr"/>
              <a:r>
                <a:rPr lang="en-US" altLang="zh-CN" sz="8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2006</a:t>
              </a:r>
              <a:endParaRPr lang="zh-CN" altLang="en-US" sz="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29" name="组合 11"/>
          <p:cNvGrpSpPr/>
          <p:nvPr/>
        </p:nvGrpSpPr>
        <p:grpSpPr>
          <a:xfrm>
            <a:off x="631845" y="5099740"/>
            <a:ext cx="458218" cy="483831"/>
            <a:chOff x="6468181" y="2525090"/>
            <a:chExt cx="345295" cy="345295"/>
          </a:xfrm>
        </p:grpSpPr>
        <p:sp>
          <p:nvSpPr>
            <p:cNvPr id="1048860" name="椭圆 34"/>
            <p:cNvSpPr/>
            <p:nvPr/>
          </p:nvSpPr>
          <p:spPr>
            <a:xfrm>
              <a:off x="6468181" y="2525090"/>
              <a:ext cx="345295" cy="345295"/>
            </a:xfrm>
            <a:prstGeom prst="ellipse">
              <a:avLst/>
            </a:prstGeom>
            <a:solidFill>
              <a:srgbClr val="FFFFFF">
                <a:alpha val="92155"/>
              </a:srgbClr>
            </a:solidFill>
            <a:ln w="12700">
              <a:solidFill>
                <a:srgbClr val="54C3F1"/>
              </a:solidFill>
            </a:ln>
          </p:spPr>
          <p:txBody>
            <a:bodyPr rtlCol="0" anchor="ctr"/>
            <a:p>
              <a:pPr algn="ctr"/>
              <a:endParaRPr lang="zh-CN" altLang="en-US" sz="2400" dirty="0">
                <a:solidFill>
                  <a:srgbClr val="CDEEC8"/>
                </a:solidFill>
                <a:latin typeface="Calibri" panose="020F0502020204030204" charset="0"/>
                <a:ea typeface="微软雅黑" panose="020B0503020204020204" charset="-122"/>
              </a:endParaRPr>
            </a:p>
          </p:txBody>
        </p:sp>
        <p:sp>
          <p:nvSpPr>
            <p:cNvPr id="1048861" name="椭圆 35"/>
            <p:cNvSpPr/>
            <p:nvPr/>
          </p:nvSpPr>
          <p:spPr>
            <a:xfrm>
              <a:off x="6496828" y="2553737"/>
              <a:ext cx="288000" cy="288000"/>
            </a:xfrm>
            <a:prstGeom prst="ellipse">
              <a:avLst/>
            </a:prstGeom>
            <a:solidFill>
              <a:srgbClr val="00A0E9">
                <a:alpha val="92155"/>
              </a:srgbClr>
            </a:solidFill>
            <a:ln w="12700">
              <a:noFill/>
            </a:ln>
          </p:spPr>
          <p:txBody>
            <a:bodyPr rtlCol="0" anchor="ctr"/>
            <a:p>
              <a:pPr algn="ctr"/>
              <a:endParaRPr lang="zh-CN" altLang="en-US" sz="2400" dirty="0">
                <a:solidFill>
                  <a:srgbClr val="CDEEC8"/>
                </a:solidFill>
                <a:latin typeface="Calibri" panose="020F0502020204030204" charset="0"/>
                <a:ea typeface="微软雅黑" panose="020B0503020204020204" charset="-122"/>
              </a:endParaRPr>
            </a:p>
          </p:txBody>
        </p:sp>
        <p:sp>
          <p:nvSpPr>
            <p:cNvPr id="1048862" name="圆角矩形 36"/>
            <p:cNvSpPr/>
            <p:nvPr/>
          </p:nvSpPr>
          <p:spPr>
            <a:xfrm>
              <a:off x="6496829" y="2643631"/>
              <a:ext cx="288000" cy="108213"/>
            </a:xfrm>
            <a:prstGeom prst="roundRect">
              <a:avLst/>
            </a:prstGeom>
            <a:noFill/>
            <a:ln>
              <a:noFill/>
            </a:ln>
            <a:effectLst/>
          </p:spPr>
          <p:txBody>
            <a:bodyPr lIns="35990" tIns="35990" rIns="35990" bIns="35990" rtlCol="0" anchor="ctr"/>
            <a:p>
              <a:pPr algn="ctr"/>
              <a:r>
                <a:rPr lang="en-US" altLang="zh-CN" sz="8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1992</a:t>
              </a:r>
              <a:endParaRPr lang="zh-CN" altLang="en-US" sz="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30" name="组合 37"/>
          <p:cNvGrpSpPr/>
          <p:nvPr/>
        </p:nvGrpSpPr>
        <p:grpSpPr>
          <a:xfrm>
            <a:off x="3300941" y="5099740"/>
            <a:ext cx="458218" cy="483831"/>
            <a:chOff x="6468181" y="2525090"/>
            <a:chExt cx="345295" cy="345295"/>
          </a:xfrm>
        </p:grpSpPr>
        <p:sp>
          <p:nvSpPr>
            <p:cNvPr id="1048863" name="椭圆 39"/>
            <p:cNvSpPr/>
            <p:nvPr/>
          </p:nvSpPr>
          <p:spPr>
            <a:xfrm>
              <a:off x="6468181" y="2525090"/>
              <a:ext cx="345295" cy="345295"/>
            </a:xfrm>
            <a:prstGeom prst="ellipse">
              <a:avLst/>
            </a:prstGeom>
            <a:solidFill>
              <a:srgbClr val="FFFFFF">
                <a:alpha val="92155"/>
              </a:srgbClr>
            </a:solidFill>
            <a:ln w="12700">
              <a:solidFill>
                <a:srgbClr val="54C3F1"/>
              </a:solidFill>
            </a:ln>
          </p:spPr>
          <p:txBody>
            <a:bodyPr rtlCol="0" anchor="ctr"/>
            <a:p>
              <a:pPr algn="ctr"/>
              <a:endParaRPr lang="zh-CN" altLang="en-US" sz="2400" dirty="0">
                <a:solidFill>
                  <a:srgbClr val="CDEEC8"/>
                </a:solidFill>
                <a:latin typeface="Calibri" panose="020F0502020204030204" charset="0"/>
                <a:ea typeface="微软雅黑" panose="020B0503020204020204" charset="-122"/>
              </a:endParaRPr>
            </a:p>
          </p:txBody>
        </p:sp>
        <p:sp>
          <p:nvSpPr>
            <p:cNvPr id="1048864" name="椭圆 40"/>
            <p:cNvSpPr/>
            <p:nvPr/>
          </p:nvSpPr>
          <p:spPr>
            <a:xfrm>
              <a:off x="6496828" y="2553737"/>
              <a:ext cx="288000" cy="288000"/>
            </a:xfrm>
            <a:prstGeom prst="ellipse">
              <a:avLst/>
            </a:prstGeom>
            <a:solidFill>
              <a:srgbClr val="00A0E9">
                <a:alpha val="92155"/>
              </a:srgbClr>
            </a:solidFill>
            <a:ln w="12700">
              <a:noFill/>
            </a:ln>
          </p:spPr>
          <p:txBody>
            <a:bodyPr rtlCol="0" anchor="ctr"/>
            <a:p>
              <a:pPr algn="ctr"/>
              <a:endParaRPr lang="zh-CN" altLang="en-US" sz="2400" dirty="0">
                <a:solidFill>
                  <a:srgbClr val="CDEEC8"/>
                </a:solidFill>
                <a:latin typeface="Calibri" panose="020F0502020204030204" charset="0"/>
                <a:ea typeface="微软雅黑" panose="020B0503020204020204" charset="-122"/>
              </a:endParaRPr>
            </a:p>
          </p:txBody>
        </p:sp>
        <p:sp>
          <p:nvSpPr>
            <p:cNvPr id="1048865" name="圆角矩形 41"/>
            <p:cNvSpPr/>
            <p:nvPr/>
          </p:nvSpPr>
          <p:spPr>
            <a:xfrm>
              <a:off x="6496829" y="2643631"/>
              <a:ext cx="288000" cy="108213"/>
            </a:xfrm>
            <a:prstGeom prst="roundRect">
              <a:avLst/>
            </a:prstGeom>
            <a:noFill/>
            <a:ln>
              <a:noFill/>
            </a:ln>
            <a:effectLst/>
          </p:spPr>
          <p:txBody>
            <a:bodyPr lIns="35990" tIns="35990" rIns="35990" bIns="35990" rtlCol="0" anchor="ctr"/>
            <a:p>
              <a:pPr algn="ctr"/>
              <a:r>
                <a:rPr lang="en-US" altLang="zh-CN" sz="8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2004</a:t>
              </a:r>
              <a:endParaRPr lang="zh-CN" altLang="en-US" sz="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31" name="组合 43"/>
          <p:cNvGrpSpPr/>
          <p:nvPr/>
        </p:nvGrpSpPr>
        <p:grpSpPr>
          <a:xfrm>
            <a:off x="2573228" y="5099740"/>
            <a:ext cx="458218" cy="483831"/>
            <a:chOff x="6468181" y="2525090"/>
            <a:chExt cx="345295" cy="345295"/>
          </a:xfrm>
        </p:grpSpPr>
        <p:sp>
          <p:nvSpPr>
            <p:cNvPr id="1048866" name="椭圆 45"/>
            <p:cNvSpPr/>
            <p:nvPr/>
          </p:nvSpPr>
          <p:spPr>
            <a:xfrm>
              <a:off x="6468181" y="2525090"/>
              <a:ext cx="345295" cy="345295"/>
            </a:xfrm>
            <a:prstGeom prst="ellipse">
              <a:avLst/>
            </a:prstGeom>
            <a:solidFill>
              <a:srgbClr val="FFFFFF">
                <a:alpha val="92155"/>
              </a:srgbClr>
            </a:solidFill>
            <a:ln w="12700">
              <a:solidFill>
                <a:srgbClr val="54C3F1"/>
              </a:solidFill>
            </a:ln>
          </p:spPr>
          <p:txBody>
            <a:bodyPr rtlCol="0" anchor="ctr"/>
            <a:p>
              <a:pPr algn="ctr"/>
              <a:endParaRPr lang="zh-CN" altLang="en-US" sz="2400" dirty="0">
                <a:solidFill>
                  <a:srgbClr val="CDEEC8"/>
                </a:solidFill>
                <a:latin typeface="Calibri" panose="020F0502020204030204" charset="0"/>
                <a:ea typeface="微软雅黑" panose="020B0503020204020204" charset="-122"/>
              </a:endParaRPr>
            </a:p>
          </p:txBody>
        </p:sp>
        <p:sp>
          <p:nvSpPr>
            <p:cNvPr id="1048867" name="椭圆 46"/>
            <p:cNvSpPr/>
            <p:nvPr/>
          </p:nvSpPr>
          <p:spPr>
            <a:xfrm>
              <a:off x="6496828" y="2553737"/>
              <a:ext cx="288000" cy="288000"/>
            </a:xfrm>
            <a:prstGeom prst="ellipse">
              <a:avLst/>
            </a:prstGeom>
            <a:solidFill>
              <a:srgbClr val="00A0E9">
                <a:alpha val="92155"/>
              </a:srgbClr>
            </a:solidFill>
            <a:ln w="12700">
              <a:noFill/>
            </a:ln>
          </p:spPr>
          <p:txBody>
            <a:bodyPr rtlCol="0" anchor="ctr"/>
            <a:p>
              <a:pPr algn="ctr"/>
              <a:endParaRPr lang="zh-CN" altLang="en-US" sz="2400" dirty="0">
                <a:solidFill>
                  <a:srgbClr val="CDEEC8"/>
                </a:solidFill>
                <a:latin typeface="Calibri" panose="020F0502020204030204" charset="0"/>
                <a:ea typeface="微软雅黑" panose="020B0503020204020204" charset="-122"/>
              </a:endParaRPr>
            </a:p>
          </p:txBody>
        </p:sp>
        <p:sp>
          <p:nvSpPr>
            <p:cNvPr id="1048868" name="圆角矩形 47"/>
            <p:cNvSpPr/>
            <p:nvPr/>
          </p:nvSpPr>
          <p:spPr>
            <a:xfrm>
              <a:off x="6496829" y="2643631"/>
              <a:ext cx="288000" cy="108213"/>
            </a:xfrm>
            <a:prstGeom prst="roundRect">
              <a:avLst/>
            </a:prstGeom>
            <a:noFill/>
            <a:ln>
              <a:noFill/>
            </a:ln>
            <a:effectLst/>
          </p:spPr>
          <p:txBody>
            <a:bodyPr lIns="35990" tIns="35990" rIns="35990" bIns="35990" rtlCol="0" anchor="ctr"/>
            <a:p>
              <a:pPr algn="ctr"/>
              <a:r>
                <a:rPr lang="en-US" altLang="zh-CN" sz="8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2001</a:t>
              </a:r>
              <a:endParaRPr lang="zh-CN" altLang="en-US" sz="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32" name="组合 50"/>
          <p:cNvGrpSpPr/>
          <p:nvPr/>
        </p:nvGrpSpPr>
        <p:grpSpPr>
          <a:xfrm>
            <a:off x="1873120" y="5099740"/>
            <a:ext cx="458218" cy="483831"/>
            <a:chOff x="6468181" y="2525090"/>
            <a:chExt cx="345295" cy="345295"/>
          </a:xfrm>
        </p:grpSpPr>
        <p:sp>
          <p:nvSpPr>
            <p:cNvPr id="1048869" name="椭圆 51"/>
            <p:cNvSpPr/>
            <p:nvPr/>
          </p:nvSpPr>
          <p:spPr>
            <a:xfrm>
              <a:off x="6468181" y="2525090"/>
              <a:ext cx="345295" cy="345295"/>
            </a:xfrm>
            <a:prstGeom prst="ellipse">
              <a:avLst/>
            </a:prstGeom>
            <a:solidFill>
              <a:srgbClr val="FFFFFF">
                <a:alpha val="92155"/>
              </a:srgbClr>
            </a:solidFill>
            <a:ln w="12700">
              <a:solidFill>
                <a:srgbClr val="54C3F1"/>
              </a:solidFill>
            </a:ln>
          </p:spPr>
          <p:txBody>
            <a:bodyPr rtlCol="0" anchor="ctr"/>
            <a:p>
              <a:pPr algn="ctr"/>
              <a:endParaRPr lang="zh-CN" altLang="en-US" sz="2400" dirty="0">
                <a:solidFill>
                  <a:srgbClr val="CDEEC8"/>
                </a:solidFill>
                <a:latin typeface="Calibri" panose="020F0502020204030204" charset="0"/>
                <a:ea typeface="微软雅黑" panose="020B0503020204020204" charset="-122"/>
              </a:endParaRPr>
            </a:p>
          </p:txBody>
        </p:sp>
        <p:sp>
          <p:nvSpPr>
            <p:cNvPr id="1048870" name="椭圆 54"/>
            <p:cNvSpPr/>
            <p:nvPr/>
          </p:nvSpPr>
          <p:spPr>
            <a:xfrm>
              <a:off x="6496828" y="2553737"/>
              <a:ext cx="288000" cy="288000"/>
            </a:xfrm>
            <a:prstGeom prst="ellipse">
              <a:avLst/>
            </a:prstGeom>
            <a:solidFill>
              <a:srgbClr val="00A0E9">
                <a:alpha val="92155"/>
              </a:srgbClr>
            </a:solidFill>
            <a:ln w="12700">
              <a:noFill/>
            </a:ln>
          </p:spPr>
          <p:txBody>
            <a:bodyPr rtlCol="0" anchor="ctr"/>
            <a:p>
              <a:pPr algn="ctr"/>
              <a:endParaRPr lang="zh-CN" altLang="en-US" sz="2400" dirty="0">
                <a:solidFill>
                  <a:srgbClr val="CDEEC8"/>
                </a:solidFill>
                <a:latin typeface="Calibri" panose="020F0502020204030204" charset="0"/>
                <a:ea typeface="微软雅黑" panose="020B0503020204020204" charset="-122"/>
              </a:endParaRPr>
            </a:p>
          </p:txBody>
        </p:sp>
        <p:sp>
          <p:nvSpPr>
            <p:cNvPr id="1048871" name="圆角矩形 55"/>
            <p:cNvSpPr/>
            <p:nvPr/>
          </p:nvSpPr>
          <p:spPr>
            <a:xfrm>
              <a:off x="6505973" y="2643631"/>
              <a:ext cx="288000" cy="108213"/>
            </a:xfrm>
            <a:prstGeom prst="roundRect">
              <a:avLst/>
            </a:prstGeom>
            <a:noFill/>
            <a:ln>
              <a:noFill/>
            </a:ln>
            <a:effectLst/>
          </p:spPr>
          <p:txBody>
            <a:bodyPr lIns="35990" tIns="35990" rIns="35990" bIns="35990" rtlCol="0" anchor="ctr"/>
            <a:p>
              <a:pPr algn="ctr"/>
              <a:r>
                <a:rPr lang="en-US" altLang="zh-CN" sz="8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1999</a:t>
              </a:r>
              <a:endParaRPr lang="zh-CN" altLang="en-US" sz="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33" name="组合 60"/>
          <p:cNvGrpSpPr/>
          <p:nvPr/>
        </p:nvGrpSpPr>
        <p:grpSpPr>
          <a:xfrm>
            <a:off x="1310081" y="5099740"/>
            <a:ext cx="458218" cy="483831"/>
            <a:chOff x="6468181" y="2525090"/>
            <a:chExt cx="345295" cy="345295"/>
          </a:xfrm>
        </p:grpSpPr>
        <p:sp>
          <p:nvSpPr>
            <p:cNvPr id="1048872" name="椭圆 61"/>
            <p:cNvSpPr/>
            <p:nvPr/>
          </p:nvSpPr>
          <p:spPr>
            <a:xfrm>
              <a:off x="6468181" y="2525090"/>
              <a:ext cx="345295" cy="345295"/>
            </a:xfrm>
            <a:prstGeom prst="ellipse">
              <a:avLst/>
            </a:prstGeom>
            <a:solidFill>
              <a:srgbClr val="FFFFFF">
                <a:alpha val="92155"/>
              </a:srgbClr>
            </a:solidFill>
            <a:ln w="12700">
              <a:solidFill>
                <a:srgbClr val="54C3F1"/>
              </a:solidFill>
            </a:ln>
          </p:spPr>
          <p:txBody>
            <a:bodyPr rtlCol="0" anchor="ctr"/>
            <a:p>
              <a:pPr algn="ctr"/>
              <a:endParaRPr lang="zh-CN" altLang="en-US" sz="2400" dirty="0">
                <a:solidFill>
                  <a:srgbClr val="CDEEC8"/>
                </a:solidFill>
                <a:latin typeface="Calibri" panose="020F0502020204030204" charset="0"/>
                <a:ea typeface="微软雅黑" panose="020B0503020204020204" charset="-122"/>
              </a:endParaRPr>
            </a:p>
          </p:txBody>
        </p:sp>
        <p:sp>
          <p:nvSpPr>
            <p:cNvPr id="1048873" name="椭圆 62"/>
            <p:cNvSpPr/>
            <p:nvPr/>
          </p:nvSpPr>
          <p:spPr>
            <a:xfrm>
              <a:off x="6496828" y="2553737"/>
              <a:ext cx="288000" cy="288000"/>
            </a:xfrm>
            <a:prstGeom prst="ellipse">
              <a:avLst/>
            </a:prstGeom>
            <a:solidFill>
              <a:srgbClr val="00A0E9">
                <a:alpha val="92155"/>
              </a:srgbClr>
            </a:solidFill>
            <a:ln w="12700">
              <a:noFill/>
            </a:ln>
          </p:spPr>
          <p:txBody>
            <a:bodyPr rtlCol="0" anchor="ctr"/>
            <a:p>
              <a:pPr algn="ctr"/>
              <a:endParaRPr lang="zh-CN" altLang="en-US" sz="2400" dirty="0">
                <a:solidFill>
                  <a:srgbClr val="CDEEC8"/>
                </a:solidFill>
                <a:latin typeface="Calibri" panose="020F0502020204030204" charset="0"/>
                <a:ea typeface="微软雅黑" panose="020B0503020204020204" charset="-122"/>
              </a:endParaRPr>
            </a:p>
          </p:txBody>
        </p:sp>
        <p:sp>
          <p:nvSpPr>
            <p:cNvPr id="1048874" name="圆角矩形 64"/>
            <p:cNvSpPr/>
            <p:nvPr/>
          </p:nvSpPr>
          <p:spPr>
            <a:xfrm>
              <a:off x="6496829" y="2643631"/>
              <a:ext cx="288000" cy="108213"/>
            </a:xfrm>
            <a:prstGeom prst="roundRect">
              <a:avLst/>
            </a:prstGeom>
            <a:noFill/>
            <a:ln>
              <a:noFill/>
            </a:ln>
            <a:effectLst/>
          </p:spPr>
          <p:txBody>
            <a:bodyPr lIns="35990" tIns="35990" rIns="35990" bIns="35990" rtlCol="0" anchor="ctr"/>
            <a:p>
              <a:pPr algn="ctr"/>
              <a:r>
                <a:rPr lang="en-US" altLang="zh-CN" sz="8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1998</a:t>
              </a:r>
              <a:endParaRPr lang="zh-CN" altLang="en-US" sz="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cxnSp>
        <p:nvCxnSpPr>
          <p:cNvPr id="3145763" name="直接连接符 65"/>
          <p:cNvCxnSpPr/>
          <p:nvPr/>
        </p:nvCxnSpPr>
        <p:spPr bwMode="auto">
          <a:xfrm flipV="1">
            <a:off x="1528394" y="4778648"/>
            <a:ext cx="0" cy="28256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048875" name="矩形 66"/>
          <p:cNvSpPr/>
          <p:nvPr/>
        </p:nvSpPr>
        <p:spPr>
          <a:xfrm>
            <a:off x="108995" y="5722886"/>
            <a:ext cx="1300480" cy="26035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1100" dirty="0">
                <a:solidFill>
                  <a:srgbClr val="1578EA"/>
                </a:solidFill>
                <a:latin typeface="微软雅黑" panose="020B0503020204020204" charset="-122"/>
                <a:ea typeface="微软雅黑" panose="020B0503020204020204" charset="-122"/>
              </a:rPr>
              <a:t>北滘空电工厂投产</a:t>
            </a:r>
            <a:endParaRPr lang="zh-CN" altLang="en-US" sz="1100" dirty="0">
              <a:solidFill>
                <a:srgbClr val="1578EA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8876" name="矩形 69"/>
          <p:cNvSpPr/>
          <p:nvPr/>
        </p:nvSpPr>
        <p:spPr>
          <a:xfrm>
            <a:off x="2190770" y="4447880"/>
            <a:ext cx="1309495" cy="24511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10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北滘直流工厂投产</a:t>
            </a:r>
            <a:endParaRPr lang="zh-CN" altLang="en-US" sz="1000" dirty="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8877" name="矩形 70"/>
          <p:cNvSpPr/>
          <p:nvPr/>
        </p:nvSpPr>
        <p:spPr>
          <a:xfrm>
            <a:off x="3037863" y="5840159"/>
            <a:ext cx="1021080" cy="26035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11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淮安工厂投产</a:t>
            </a:r>
            <a:endParaRPr lang="zh-CN" altLang="en-US" sz="1100" dirty="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8878" name="矩形 71"/>
          <p:cNvSpPr/>
          <p:nvPr/>
        </p:nvSpPr>
        <p:spPr>
          <a:xfrm>
            <a:off x="3703071" y="4285540"/>
            <a:ext cx="1045981" cy="26035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11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中国名牌</a:t>
            </a:r>
            <a:endParaRPr lang="zh-CN" altLang="en-US" sz="1100" b="1" dirty="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8879" name="矩形 72"/>
          <p:cNvSpPr/>
          <p:nvPr/>
        </p:nvSpPr>
        <p:spPr>
          <a:xfrm>
            <a:off x="4171745" y="5818469"/>
            <a:ext cx="1631844" cy="624839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11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· </a:t>
            </a:r>
            <a:r>
              <a:rPr lang="zh-CN" altLang="en-US" sz="11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空调电机全球市场</a:t>
            </a:r>
            <a:br>
              <a:rPr lang="en-US" altLang="zh-CN" sz="11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r>
              <a:rPr lang="en-US" altLang="zh-CN" sz="11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1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占有率超过</a:t>
            </a:r>
            <a:r>
              <a:rPr lang="en-US" altLang="zh-CN" sz="11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1/3</a:t>
            </a:r>
            <a:endParaRPr lang="en-US" altLang="zh-CN" sz="1100" b="1" dirty="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11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· </a:t>
            </a:r>
            <a:r>
              <a:rPr lang="zh-CN" altLang="en-US" sz="11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电机销量达</a:t>
            </a:r>
            <a:r>
              <a:rPr lang="en-US" altLang="zh-CN" sz="11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11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亿台</a:t>
            </a:r>
            <a:endParaRPr lang="zh-CN" altLang="en-US" sz="1100" b="1" dirty="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8880" name="矩形 73"/>
          <p:cNvSpPr/>
          <p:nvPr/>
        </p:nvSpPr>
        <p:spPr>
          <a:xfrm>
            <a:off x="5051223" y="4380017"/>
            <a:ext cx="1453918" cy="26035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11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上海研发中心成立</a:t>
            </a:r>
            <a:endParaRPr lang="zh-CN" altLang="en-US" sz="1100" b="1" dirty="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8881" name="矩形 74"/>
          <p:cNvSpPr/>
          <p:nvPr/>
        </p:nvSpPr>
        <p:spPr>
          <a:xfrm>
            <a:off x="6273804" y="5722019"/>
            <a:ext cx="1021080" cy="26035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11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常州工厂投产</a:t>
            </a:r>
            <a:endParaRPr lang="zh-CN" altLang="en-US" sz="1100" dirty="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145764" name="直接连接符 75"/>
          <p:cNvCxnSpPr/>
          <p:nvPr/>
        </p:nvCxnSpPr>
        <p:spPr bwMode="auto">
          <a:xfrm flipV="1">
            <a:off x="2802336" y="4778648"/>
            <a:ext cx="0" cy="28256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145765" name="直接连接符 76"/>
          <p:cNvCxnSpPr/>
          <p:nvPr/>
        </p:nvCxnSpPr>
        <p:spPr bwMode="auto">
          <a:xfrm flipV="1">
            <a:off x="5786430" y="4778648"/>
            <a:ext cx="0" cy="28256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oval" w="med" len="med"/>
          </a:ln>
        </p:spPr>
      </p:cxnSp>
      <p:grpSp>
        <p:nvGrpSpPr>
          <p:cNvPr id="134" name="组合 77"/>
          <p:cNvGrpSpPr/>
          <p:nvPr/>
        </p:nvGrpSpPr>
        <p:grpSpPr>
          <a:xfrm>
            <a:off x="8033759" y="5071165"/>
            <a:ext cx="458218" cy="483831"/>
            <a:chOff x="6468181" y="2525090"/>
            <a:chExt cx="345295" cy="345295"/>
          </a:xfrm>
        </p:grpSpPr>
        <p:sp>
          <p:nvSpPr>
            <p:cNvPr id="1048882" name="椭圆 78"/>
            <p:cNvSpPr/>
            <p:nvPr/>
          </p:nvSpPr>
          <p:spPr>
            <a:xfrm>
              <a:off x="6468181" y="2525090"/>
              <a:ext cx="345295" cy="345295"/>
            </a:xfrm>
            <a:prstGeom prst="ellipse">
              <a:avLst/>
            </a:prstGeom>
            <a:solidFill>
              <a:srgbClr val="FFFFFF">
                <a:alpha val="92155"/>
              </a:srgbClr>
            </a:solidFill>
            <a:ln w="12700">
              <a:solidFill>
                <a:srgbClr val="54C3F1"/>
              </a:solidFill>
            </a:ln>
          </p:spPr>
          <p:txBody>
            <a:bodyPr rtlCol="0" anchor="ctr"/>
            <a:p>
              <a:pPr algn="ctr"/>
              <a:endParaRPr lang="zh-CN" altLang="en-US" sz="2400" dirty="0">
                <a:solidFill>
                  <a:srgbClr val="CDEEC8"/>
                </a:solidFill>
                <a:latin typeface="Calibri" panose="020F0502020204030204" charset="0"/>
                <a:ea typeface="微软雅黑" panose="020B0503020204020204" charset="-122"/>
              </a:endParaRPr>
            </a:p>
          </p:txBody>
        </p:sp>
        <p:sp>
          <p:nvSpPr>
            <p:cNvPr id="1048883" name="椭圆 79"/>
            <p:cNvSpPr/>
            <p:nvPr/>
          </p:nvSpPr>
          <p:spPr>
            <a:xfrm>
              <a:off x="6496828" y="2553737"/>
              <a:ext cx="288000" cy="288000"/>
            </a:xfrm>
            <a:prstGeom prst="ellipse">
              <a:avLst/>
            </a:prstGeom>
            <a:solidFill>
              <a:srgbClr val="00A0E9">
                <a:alpha val="92155"/>
              </a:srgbClr>
            </a:solidFill>
            <a:ln w="12700">
              <a:noFill/>
            </a:ln>
          </p:spPr>
          <p:txBody>
            <a:bodyPr rtlCol="0" anchor="ctr"/>
            <a:p>
              <a:pPr algn="ctr"/>
              <a:endParaRPr lang="zh-CN" altLang="en-US" sz="2400" dirty="0">
                <a:solidFill>
                  <a:srgbClr val="CDEEC8"/>
                </a:solidFill>
                <a:latin typeface="Calibri" panose="020F0502020204030204" charset="0"/>
                <a:ea typeface="微软雅黑" panose="020B0503020204020204" charset="-122"/>
              </a:endParaRPr>
            </a:p>
          </p:txBody>
        </p:sp>
        <p:sp>
          <p:nvSpPr>
            <p:cNvPr id="1048884" name="圆角矩形 80"/>
            <p:cNvSpPr/>
            <p:nvPr/>
          </p:nvSpPr>
          <p:spPr>
            <a:xfrm>
              <a:off x="6496829" y="2643631"/>
              <a:ext cx="288000" cy="108213"/>
            </a:xfrm>
            <a:prstGeom prst="roundRect">
              <a:avLst/>
            </a:prstGeom>
            <a:noFill/>
            <a:ln>
              <a:noFill/>
            </a:ln>
            <a:effectLst/>
          </p:spPr>
          <p:txBody>
            <a:bodyPr lIns="35990" tIns="35990" rIns="35990" bIns="35990" rtlCol="0" anchor="ctr"/>
            <a:p>
              <a:pPr algn="ctr"/>
              <a:r>
                <a:rPr lang="en-US" altLang="zh-CN" sz="8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2018</a:t>
              </a:r>
              <a:endParaRPr lang="zh-CN" altLang="en-US" sz="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048885" name="矩形 82"/>
          <p:cNvSpPr/>
          <p:nvPr/>
        </p:nvSpPr>
        <p:spPr>
          <a:xfrm>
            <a:off x="7645378" y="4477576"/>
            <a:ext cx="1198880" cy="24511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10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汽车部件公司成立</a:t>
            </a:r>
            <a:endParaRPr lang="zh-CN" altLang="en-US" sz="1000" dirty="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8886" name="矩形 83"/>
          <p:cNvSpPr/>
          <p:nvPr/>
        </p:nvSpPr>
        <p:spPr>
          <a:xfrm>
            <a:off x="914079" y="4404174"/>
            <a:ext cx="1198880" cy="24511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1000" dirty="0">
                <a:solidFill>
                  <a:srgbClr val="1578EA"/>
                </a:solidFill>
                <a:latin typeface="微软雅黑" panose="020B0503020204020204" charset="-122"/>
                <a:ea typeface="微软雅黑" panose="020B0503020204020204" charset="-122"/>
              </a:rPr>
              <a:t>北滘洗涤工厂投产</a:t>
            </a:r>
            <a:endParaRPr lang="zh-CN" altLang="en-US" sz="1000" dirty="0">
              <a:solidFill>
                <a:srgbClr val="1578EA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8887" name="矩形 84"/>
          <p:cNvSpPr/>
          <p:nvPr/>
        </p:nvSpPr>
        <p:spPr>
          <a:xfrm>
            <a:off x="1620837" y="5722886"/>
            <a:ext cx="1021080" cy="26035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11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芜湖工厂投产</a:t>
            </a:r>
            <a:endParaRPr lang="zh-CN" altLang="en-US" sz="1100" dirty="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145766" name="直接连接符 85"/>
          <p:cNvCxnSpPr/>
          <p:nvPr/>
        </p:nvCxnSpPr>
        <p:spPr bwMode="auto">
          <a:xfrm flipV="1">
            <a:off x="8248897" y="4842390"/>
            <a:ext cx="0" cy="28256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oval" w="med" len="med"/>
          </a:ln>
        </p:spPr>
      </p:cxnSp>
      <p:grpSp>
        <p:nvGrpSpPr>
          <p:cNvPr id="135" name="组合 86"/>
          <p:cNvGrpSpPr/>
          <p:nvPr/>
        </p:nvGrpSpPr>
        <p:grpSpPr>
          <a:xfrm>
            <a:off x="8914913" y="5099740"/>
            <a:ext cx="458218" cy="483831"/>
            <a:chOff x="6468181" y="2525090"/>
            <a:chExt cx="345295" cy="345295"/>
          </a:xfrm>
        </p:grpSpPr>
        <p:sp>
          <p:nvSpPr>
            <p:cNvPr id="1048888" name="椭圆 87"/>
            <p:cNvSpPr/>
            <p:nvPr/>
          </p:nvSpPr>
          <p:spPr>
            <a:xfrm>
              <a:off x="6468181" y="2525090"/>
              <a:ext cx="345295" cy="345295"/>
            </a:xfrm>
            <a:prstGeom prst="ellipse">
              <a:avLst/>
            </a:prstGeom>
            <a:solidFill>
              <a:srgbClr val="FFFFFF">
                <a:alpha val="92155"/>
              </a:srgbClr>
            </a:solidFill>
            <a:ln w="12700">
              <a:solidFill>
                <a:srgbClr val="54C3F1"/>
              </a:solidFill>
            </a:ln>
          </p:spPr>
          <p:txBody>
            <a:bodyPr rtlCol="0" anchor="ctr"/>
            <a:p>
              <a:pPr algn="ctr"/>
              <a:endParaRPr lang="zh-CN" altLang="en-US" sz="2400" dirty="0">
                <a:solidFill>
                  <a:srgbClr val="CDEEC8"/>
                </a:solidFill>
                <a:latin typeface="Calibri" panose="020F0502020204030204" charset="0"/>
                <a:ea typeface="微软雅黑" panose="020B0503020204020204" charset="-122"/>
              </a:endParaRPr>
            </a:p>
          </p:txBody>
        </p:sp>
        <p:sp>
          <p:nvSpPr>
            <p:cNvPr id="1048889" name="椭圆 88"/>
            <p:cNvSpPr/>
            <p:nvPr/>
          </p:nvSpPr>
          <p:spPr>
            <a:xfrm>
              <a:off x="6496828" y="2553737"/>
              <a:ext cx="288000" cy="288000"/>
            </a:xfrm>
            <a:prstGeom prst="ellipse">
              <a:avLst/>
            </a:prstGeom>
            <a:solidFill>
              <a:srgbClr val="00A0E9">
                <a:alpha val="92155"/>
              </a:srgbClr>
            </a:solidFill>
            <a:ln w="12700">
              <a:noFill/>
            </a:ln>
          </p:spPr>
          <p:txBody>
            <a:bodyPr rtlCol="0" anchor="ctr"/>
            <a:p>
              <a:pPr algn="ctr"/>
              <a:endParaRPr lang="zh-CN" altLang="en-US" sz="2400" dirty="0">
                <a:solidFill>
                  <a:srgbClr val="CDEEC8"/>
                </a:solidFill>
                <a:latin typeface="Calibri" panose="020F0502020204030204" charset="0"/>
                <a:ea typeface="微软雅黑" panose="020B0503020204020204" charset="-122"/>
              </a:endParaRPr>
            </a:p>
          </p:txBody>
        </p:sp>
        <p:sp>
          <p:nvSpPr>
            <p:cNvPr id="1048890" name="圆角矩形 89"/>
            <p:cNvSpPr/>
            <p:nvPr/>
          </p:nvSpPr>
          <p:spPr>
            <a:xfrm>
              <a:off x="6496829" y="2643631"/>
              <a:ext cx="288000" cy="108213"/>
            </a:xfrm>
            <a:prstGeom prst="roundRect">
              <a:avLst/>
            </a:prstGeom>
            <a:noFill/>
            <a:ln>
              <a:noFill/>
            </a:ln>
            <a:effectLst/>
          </p:spPr>
          <p:txBody>
            <a:bodyPr lIns="35990" tIns="35990" rIns="35990" bIns="35990" rtlCol="0" anchor="ctr"/>
            <a:p>
              <a:pPr algn="ctr"/>
              <a:r>
                <a:rPr lang="en-US" altLang="zh-CN" sz="8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2019</a:t>
              </a:r>
              <a:endParaRPr lang="zh-CN" altLang="en-US" sz="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048891" name="矩形 90"/>
          <p:cNvSpPr/>
          <p:nvPr/>
        </p:nvSpPr>
        <p:spPr>
          <a:xfrm>
            <a:off x="8650822" y="5797612"/>
            <a:ext cx="1143950" cy="4298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11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佛山市细分行业龙头企业</a:t>
            </a:r>
            <a:endParaRPr lang="zh-CN" altLang="en-US" sz="1100" b="1" dirty="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8892" name="TextBox 2"/>
          <p:cNvSpPr>
            <a:spLocks noChangeArrowheads="1"/>
          </p:cNvSpPr>
          <p:nvPr/>
        </p:nvSpPr>
        <p:spPr bwMode="auto">
          <a:xfrm>
            <a:off x="352562" y="3966025"/>
            <a:ext cx="1872763" cy="27559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威灵三十二年发展历程</a:t>
            </a:r>
            <a:endParaRPr lang="zh-CN" altLang="en-US" sz="1200" b="1" dirty="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136" name="组合 1"/>
          <p:cNvGrpSpPr/>
          <p:nvPr/>
        </p:nvGrpSpPr>
        <p:grpSpPr>
          <a:xfrm>
            <a:off x="9656593" y="5070530"/>
            <a:ext cx="458218" cy="483831"/>
            <a:chOff x="6468181" y="2525090"/>
            <a:chExt cx="345295" cy="345295"/>
          </a:xfrm>
        </p:grpSpPr>
        <p:sp>
          <p:nvSpPr>
            <p:cNvPr id="1048893" name="椭圆 4"/>
            <p:cNvSpPr/>
            <p:nvPr/>
          </p:nvSpPr>
          <p:spPr>
            <a:xfrm>
              <a:off x="6468181" y="2525090"/>
              <a:ext cx="345295" cy="345295"/>
            </a:xfrm>
            <a:prstGeom prst="ellipse">
              <a:avLst/>
            </a:prstGeom>
            <a:solidFill>
              <a:srgbClr val="FFFFFF">
                <a:alpha val="92155"/>
              </a:srgbClr>
            </a:solidFill>
            <a:ln w="12700">
              <a:solidFill>
                <a:srgbClr val="54C3F1"/>
              </a:solidFill>
            </a:ln>
          </p:spPr>
          <p:txBody>
            <a:bodyPr rtlCol="0" anchor="ctr"/>
            <a:p>
              <a:pPr algn="ctr"/>
              <a:endParaRPr lang="zh-CN" altLang="en-US" sz="2400" dirty="0">
                <a:solidFill>
                  <a:srgbClr val="CDEEC8"/>
                </a:solidFill>
                <a:latin typeface="Calibri" panose="020F0502020204030204" charset="0"/>
                <a:ea typeface="微软雅黑" panose="020B0503020204020204" charset="-122"/>
              </a:endParaRPr>
            </a:p>
          </p:txBody>
        </p:sp>
        <p:sp>
          <p:nvSpPr>
            <p:cNvPr id="1048894" name="椭圆 13"/>
            <p:cNvSpPr/>
            <p:nvPr/>
          </p:nvSpPr>
          <p:spPr>
            <a:xfrm>
              <a:off x="6496828" y="2553737"/>
              <a:ext cx="288000" cy="288000"/>
            </a:xfrm>
            <a:prstGeom prst="ellipse">
              <a:avLst/>
            </a:prstGeom>
            <a:solidFill>
              <a:srgbClr val="00A0E9">
                <a:alpha val="92155"/>
              </a:srgbClr>
            </a:solidFill>
            <a:ln w="12700">
              <a:noFill/>
            </a:ln>
          </p:spPr>
          <p:txBody>
            <a:bodyPr rtlCol="0" anchor="ctr"/>
            <a:p>
              <a:pPr algn="ctr"/>
              <a:endParaRPr lang="zh-CN" altLang="en-US" sz="2400" dirty="0">
                <a:solidFill>
                  <a:srgbClr val="CDEEC8"/>
                </a:solidFill>
                <a:latin typeface="Calibri" panose="020F0502020204030204" charset="0"/>
                <a:ea typeface="微软雅黑" panose="020B0503020204020204" charset="-122"/>
              </a:endParaRPr>
            </a:p>
          </p:txBody>
        </p:sp>
        <p:sp>
          <p:nvSpPr>
            <p:cNvPr id="1048895" name="圆角矩形 14"/>
            <p:cNvSpPr/>
            <p:nvPr/>
          </p:nvSpPr>
          <p:spPr>
            <a:xfrm>
              <a:off x="6496829" y="2643631"/>
              <a:ext cx="288000" cy="108213"/>
            </a:xfrm>
            <a:prstGeom prst="roundRect">
              <a:avLst/>
            </a:prstGeom>
            <a:noFill/>
            <a:ln>
              <a:noFill/>
            </a:ln>
            <a:effectLst/>
          </p:spPr>
          <p:txBody>
            <a:bodyPr lIns="35990" tIns="35990" rIns="35990" bIns="35990" rtlCol="0" anchor="ctr"/>
            <a:p>
              <a:pPr algn="ctr"/>
              <a:r>
                <a:rPr lang="en-US" altLang="zh-CN" sz="8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20</a:t>
              </a:r>
              <a:r>
                <a:rPr lang="en-US" sz="8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23</a:t>
              </a:r>
              <a:endParaRPr lang="en-US" sz="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37" name="组合 38"/>
          <p:cNvGrpSpPr/>
          <p:nvPr/>
        </p:nvGrpSpPr>
        <p:grpSpPr>
          <a:xfrm>
            <a:off x="10339853" y="5052115"/>
            <a:ext cx="458218" cy="483831"/>
            <a:chOff x="6468181" y="2525090"/>
            <a:chExt cx="345295" cy="345295"/>
          </a:xfrm>
        </p:grpSpPr>
        <p:sp>
          <p:nvSpPr>
            <p:cNvPr id="1048896" name="椭圆 42"/>
            <p:cNvSpPr/>
            <p:nvPr/>
          </p:nvSpPr>
          <p:spPr>
            <a:xfrm>
              <a:off x="6468181" y="2525090"/>
              <a:ext cx="345295" cy="345295"/>
            </a:xfrm>
            <a:prstGeom prst="ellipse">
              <a:avLst/>
            </a:prstGeom>
            <a:solidFill>
              <a:srgbClr val="FFFFFF">
                <a:alpha val="92155"/>
              </a:srgbClr>
            </a:solidFill>
            <a:ln w="12700">
              <a:solidFill>
                <a:srgbClr val="54C3F1"/>
              </a:solidFill>
            </a:ln>
          </p:spPr>
          <p:txBody>
            <a:bodyPr rtlCol="0" anchor="ctr"/>
            <a:p>
              <a:pPr algn="ctr"/>
              <a:endParaRPr lang="zh-CN" altLang="en-US" sz="2400" dirty="0">
                <a:solidFill>
                  <a:srgbClr val="CDEEC8"/>
                </a:solidFill>
                <a:latin typeface="Calibri" panose="020F0502020204030204" charset="0"/>
                <a:ea typeface="微软雅黑" panose="020B0503020204020204" charset="-122"/>
              </a:endParaRPr>
            </a:p>
          </p:txBody>
        </p:sp>
        <p:sp>
          <p:nvSpPr>
            <p:cNvPr id="1048897" name="椭圆 44"/>
            <p:cNvSpPr/>
            <p:nvPr/>
          </p:nvSpPr>
          <p:spPr>
            <a:xfrm>
              <a:off x="6496828" y="2553737"/>
              <a:ext cx="288000" cy="288000"/>
            </a:xfrm>
            <a:prstGeom prst="ellipse">
              <a:avLst/>
            </a:prstGeom>
            <a:solidFill>
              <a:srgbClr val="00A0E9">
                <a:alpha val="92155"/>
              </a:srgbClr>
            </a:solidFill>
            <a:ln w="12700">
              <a:noFill/>
            </a:ln>
          </p:spPr>
          <p:txBody>
            <a:bodyPr rtlCol="0" anchor="ctr"/>
            <a:p>
              <a:pPr algn="ctr"/>
              <a:endParaRPr lang="zh-CN" altLang="en-US" sz="2400" dirty="0">
                <a:solidFill>
                  <a:srgbClr val="CDEEC8"/>
                </a:solidFill>
                <a:latin typeface="Calibri" panose="020F0502020204030204" charset="0"/>
                <a:ea typeface="微软雅黑" panose="020B0503020204020204" charset="-122"/>
              </a:endParaRPr>
            </a:p>
          </p:txBody>
        </p:sp>
        <p:sp>
          <p:nvSpPr>
            <p:cNvPr id="1048898" name="圆角矩形 48"/>
            <p:cNvSpPr/>
            <p:nvPr/>
          </p:nvSpPr>
          <p:spPr>
            <a:xfrm>
              <a:off x="6496829" y="2643631"/>
              <a:ext cx="288000" cy="108213"/>
            </a:xfrm>
            <a:prstGeom prst="roundRect">
              <a:avLst/>
            </a:prstGeom>
            <a:noFill/>
            <a:ln>
              <a:noFill/>
            </a:ln>
            <a:effectLst/>
          </p:spPr>
          <p:txBody>
            <a:bodyPr lIns="35990" tIns="35990" rIns="35990" bIns="35990" rtlCol="0" anchor="ctr"/>
            <a:p>
              <a:pPr algn="ctr"/>
              <a:r>
                <a:rPr lang="en-US" altLang="zh-CN" sz="8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202</a:t>
              </a:r>
              <a:r>
                <a:rPr lang="en-US" sz="8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4</a:t>
              </a:r>
              <a:endParaRPr lang="en-US" sz="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cxnSp>
        <p:nvCxnSpPr>
          <p:cNvPr id="3145767" name="直接连接符 49"/>
          <p:cNvCxnSpPr/>
          <p:nvPr/>
        </p:nvCxnSpPr>
        <p:spPr bwMode="auto">
          <a:xfrm flipV="1">
            <a:off x="9869417" y="4914145"/>
            <a:ext cx="0" cy="28256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145768" name="直接连接符 52"/>
          <p:cNvCxnSpPr/>
          <p:nvPr/>
        </p:nvCxnSpPr>
        <p:spPr bwMode="auto">
          <a:xfrm>
            <a:off x="10569142" y="5484453"/>
            <a:ext cx="0" cy="2640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048899" name="矩形 56"/>
          <p:cNvSpPr/>
          <p:nvPr/>
        </p:nvSpPr>
        <p:spPr>
          <a:xfrm>
            <a:off x="9997022" y="5797612"/>
            <a:ext cx="1143950" cy="802639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11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凭借</a:t>
            </a:r>
            <a:r>
              <a:rPr lang="en-US" altLang="zh-CN" sz="11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en-US" sz="11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空调电机</a:t>
            </a:r>
            <a:r>
              <a:rPr lang="en-US" altLang="zh-CN" sz="11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”</a:t>
            </a:r>
            <a:r>
              <a:rPr lang="zh-CN" altLang="en-US" sz="11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产品荣获国家级单项冠军产品</a:t>
            </a:r>
            <a:endParaRPr lang="zh-CN" altLang="en-US" sz="1100" b="1" dirty="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8900" name="矩形 63"/>
          <p:cNvSpPr/>
          <p:nvPr/>
        </p:nvSpPr>
        <p:spPr>
          <a:xfrm>
            <a:off x="9297252" y="4380292"/>
            <a:ext cx="1143950" cy="62484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11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荣获</a:t>
            </a:r>
            <a:r>
              <a:rPr lang="en-US" altLang="zh-CN" sz="11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2023</a:t>
            </a:r>
            <a:r>
              <a:rPr lang="zh-CN" altLang="en-US" sz="11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年度发明创业奖创新奖</a:t>
            </a:r>
            <a:endParaRPr lang="zh-CN" altLang="en-US" sz="1100" b="1" dirty="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6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380" name="Picture Placeholder 23"/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1"/>
          <a:srcRect/>
          <a:stretch>
            <a:fillRect/>
          </a:stretch>
        </p:blipFill>
        <p:spPr>
          <a:xfrm flipH="1">
            <a:off x="0" y="0"/>
            <a:ext cx="12192000" cy="6858000"/>
          </a:xfrm>
          <a:pattFill>
            <a:bgClr>
              <a:srgbClr val="D9D9D9"/>
            </a:bgClr>
          </a:pattFill>
        </p:spPr>
      </p:pic>
      <p:sp>
        <p:nvSpPr>
          <p:cNvPr id="1049015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FFFFF"/>
              </a:gs>
              <a:gs pos="1000">
                <a:srgbClr val="00B0F0"/>
              </a:gs>
            </a:gsLst>
            <a:lin ang="24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id-ID"/>
          </a:p>
        </p:txBody>
      </p:sp>
      <p:sp>
        <p:nvSpPr>
          <p:cNvPr id="1049016" name="TextBox 15"/>
          <p:cNvSpPr txBox="1"/>
          <p:nvPr/>
        </p:nvSpPr>
        <p:spPr>
          <a:xfrm>
            <a:off x="1249680" y="2643505"/>
            <a:ext cx="4346575" cy="1714500"/>
          </a:xfrm>
          <a:prstGeom prst="rect">
            <a:avLst/>
          </a:prstGeom>
          <a:noFill/>
          <a:ln w="9525">
            <a:noFill/>
          </a:ln>
        </p:spPr>
        <p:txBody>
          <a:bodyPr wrap="square" lIns="0">
            <a:spAutoFit/>
          </a:bodyPr>
          <a:p>
            <a:pPr algn="dist">
              <a:lnSpc>
                <a:spcPct val="80000"/>
              </a:lnSpc>
            </a:pPr>
            <a:endParaRPr lang="zh-CN" altLang="en-US" sz="4400" dirty="0">
              <a:solidFill>
                <a:schemeClr val="bg1"/>
              </a:solidFill>
              <a:sym typeface="微软雅黑" panose="020B0503020204020204" charset="-122"/>
            </a:endParaRPr>
          </a:p>
          <a:p>
            <a:pPr algn="dist">
              <a:lnSpc>
                <a:spcPct val="80000"/>
              </a:lnSpc>
            </a:pPr>
            <a:r>
              <a:rPr lang="zh-CN" altLang="en-US" sz="4400" dirty="0">
                <a:solidFill>
                  <a:schemeClr val="bg1"/>
                </a:solidFill>
                <a:sym typeface="微软雅黑" panose="020B0503020204020204" charset="-122"/>
              </a:rPr>
              <a:t>人才发展</a:t>
            </a:r>
            <a:r>
              <a:rPr lang="zh-CN" altLang="en-US" sz="4400" dirty="0">
                <a:solidFill>
                  <a:schemeClr val="bg1"/>
                </a:solidFill>
                <a:sym typeface="微软雅黑" panose="020B0503020204020204" charset="-122"/>
              </a:rPr>
              <a:t>及薪酬</a:t>
            </a:r>
            <a:endParaRPr lang="zh-CN" altLang="en-US" sz="4400" dirty="0">
              <a:solidFill>
                <a:schemeClr val="bg1"/>
              </a:solidFill>
              <a:ea typeface="Roboto Light" charset="0"/>
              <a:cs typeface="Roboto Light" charset="0"/>
              <a:sym typeface="微软雅黑" panose="020B0503020204020204" charset="-122"/>
            </a:endParaRPr>
          </a:p>
          <a:p>
            <a:pPr algn="dist">
              <a:lnSpc>
                <a:spcPct val="80000"/>
              </a:lnSpc>
            </a:pPr>
            <a:endParaRPr lang="zh-CN" altLang="en-US" sz="4400" dirty="0">
              <a:solidFill>
                <a:schemeClr val="bg1"/>
              </a:solidFill>
              <a:ea typeface="Roboto Light" charset="0"/>
              <a:cs typeface="Roboto Light" charset="0"/>
              <a:sym typeface="微软雅黑" panose="020B0503020204020204" charset="-122"/>
            </a:endParaRPr>
          </a:p>
        </p:txBody>
      </p:sp>
      <p:sp>
        <p:nvSpPr>
          <p:cNvPr id="1049017" name="文本框 2"/>
          <p:cNvSpPr txBox="1"/>
          <p:nvPr/>
        </p:nvSpPr>
        <p:spPr>
          <a:xfrm>
            <a:off x="1257300" y="2722880"/>
            <a:ext cx="4338955" cy="24511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dist" eaLnBrk="0" hangingPunct="0"/>
            <a:r>
              <a:rPr lang="en-US" altLang="zh-CN" sz="1000" noProof="1">
                <a:solidFill>
                  <a:schemeClr val="bg1"/>
                </a:solidFill>
                <a:latin typeface="微软雅黑" panose="020B0503020204020204" charset="-122"/>
              </a:rPr>
              <a:t>TALENT DEVELOPMENT AND COMPENSATION</a:t>
            </a:r>
            <a:endParaRPr lang="en-US" altLang="zh-CN" sz="1000" noProof="1">
              <a:solidFill>
                <a:schemeClr val="bg1"/>
              </a:solidFill>
              <a:latin typeface="微软雅黑" panose="020B0503020204020204" charset="-122"/>
            </a:endParaRPr>
          </a:p>
        </p:txBody>
      </p:sp>
      <p:sp>
        <p:nvSpPr>
          <p:cNvPr id="1049018" name="文本框 8"/>
          <p:cNvSpPr txBox="1"/>
          <p:nvPr/>
        </p:nvSpPr>
        <p:spPr>
          <a:xfrm>
            <a:off x="1347470" y="4022893"/>
            <a:ext cx="4270375" cy="214313"/>
          </a:xfrm>
          <a:prstGeom prst="rect">
            <a:avLst/>
          </a:prstGeom>
          <a:noFill/>
        </p:spPr>
        <p:txBody>
          <a:bodyPr>
            <a:spAutoFit/>
          </a:bodyPr>
          <a:p>
            <a:pPr algn="dist" eaLnBrk="0" hangingPunct="0"/>
            <a:r>
              <a:rPr lang="en-US" altLang="zh-CN" sz="800" spc="900" noProof="1">
                <a:solidFill>
                  <a:schemeClr val="bg1"/>
                </a:solidFill>
                <a:latin typeface="微软雅黑" panose="020B0503020204020204" charset="-122"/>
              </a:rPr>
              <a:t>DARE TO BE A BETTER YOU</a:t>
            </a:r>
            <a:endParaRPr lang="en-US" altLang="zh-CN" sz="800" spc="900" noProof="1">
              <a:solidFill>
                <a:schemeClr val="bg1"/>
              </a:solidFill>
              <a:latin typeface="微软雅黑" panose="020B0503020204020204" charset="-122"/>
            </a:endParaRPr>
          </a:p>
        </p:txBody>
      </p:sp>
      <p:pic>
        <p:nvPicPr>
          <p:cNvPr id="2097381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1601" y="-162373"/>
            <a:ext cx="2315800" cy="10894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gradFill>
          <a:gsLst>
            <a:gs pos="35000">
              <a:srgbClr val="00B0F0"/>
            </a:gs>
            <a:gs pos="95000">
              <a:srgbClr val="FFFFFF"/>
            </a:gs>
            <a:gs pos="100000">
              <a:srgbClr val="FFFFFF"/>
            </a:gs>
          </a:gsLst>
          <a:lin ang="5400000" scaled="0"/>
        </a:gradFill>
        <a:effectLst/>
      </p:bgPr>
    </p:bg>
    <p:spTree>
      <p:nvGrpSpPr>
        <p:cNvPr id="16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22" name="文本框 19"/>
          <p:cNvSpPr txBox="1">
            <a:spLocks noChangeArrowheads="1"/>
          </p:cNvSpPr>
          <p:nvPr/>
        </p:nvSpPr>
        <p:spPr bwMode="auto">
          <a:xfrm>
            <a:off x="1145540" y="511175"/>
            <a:ext cx="4881563" cy="43434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p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校园招聘需求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049023" name="矩形"/>
          <p:cNvSpPr/>
          <p:nvPr/>
        </p:nvSpPr>
        <p:spPr>
          <a:xfrm>
            <a:off x="1089025" y="449263"/>
            <a:ext cx="9525" cy="431800"/>
          </a:xfrm>
          <a:prstGeom prst="rect">
            <a:avLst/>
          </a:prstGeom>
          <a:solidFill>
            <a:srgbClr val="1478FE"/>
          </a:solidFill>
          <a:ln w="12700">
            <a:miter lim="400000"/>
          </a:ln>
        </p:spPr>
        <p:txBody>
          <a:bodyPr lIns="0" tIns="0" rIns="0" bIns="0" anchor="ctr"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480">
              <a:latin typeface="+mn-lt"/>
              <a:ea typeface="+mn-ea"/>
            </a:endParaRPr>
          </a:p>
        </p:txBody>
      </p:sp>
      <p:pic>
        <p:nvPicPr>
          <p:cNvPr id="2097382" name="图像" descr="图像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11163" y="479425"/>
            <a:ext cx="515937" cy="695325"/>
          </a:xfrm>
          <a:prstGeom prst="rect">
            <a:avLst/>
          </a:prstGeom>
          <a:noFill/>
          <a:ln>
            <a:noFill/>
          </a:ln>
        </p:spPr>
      </p:pic>
      <p:sp>
        <p:nvSpPr>
          <p:cNvPr id="1049024" name="圆角矩形 132"/>
          <p:cNvSpPr/>
          <p:nvPr/>
        </p:nvSpPr>
        <p:spPr>
          <a:xfrm>
            <a:off x="2646680" y="3588703"/>
            <a:ext cx="3014663" cy="619125"/>
          </a:xfrm>
          <a:prstGeom prst="roundRect">
            <a:avLst/>
          </a:prstGeom>
          <a:solidFill>
            <a:srgbClr val="147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0" hangingPunct="0"/>
            <a:r>
              <a:rPr lang="zh-CN" altLang="en-US" sz="1600" b="1" kern="1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工艺</a:t>
            </a:r>
            <a:r>
              <a:rPr lang="en-US" altLang="zh-CN" sz="1600" b="1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sz="1600" b="1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工装</a:t>
            </a:r>
            <a:r>
              <a:rPr lang="zh-CN" altLang="en-US" sz="1600" b="1" kern="1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员</a:t>
            </a:r>
            <a:r>
              <a:rPr lang="en-US" altLang="zh-CN" sz="1600" b="1" kern="0" dirty="0">
                <a:effectLst/>
                <a:sym typeface="+mn-ea"/>
              </a:rPr>
              <a:t>-</a:t>
            </a:r>
            <a:r>
              <a:rPr lang="en-US" sz="1600" b="1" kern="0" dirty="0">
                <a:solidFill>
                  <a:srgbClr val="FFFFFF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30</a:t>
            </a:r>
            <a:r>
              <a:rPr lang="zh-CN" altLang="en-US" sz="1600" b="1" kern="0" dirty="0">
                <a:solidFill>
                  <a:srgbClr val="FFFFFF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人</a:t>
            </a:r>
            <a:endParaRPr lang="zh-CN" altLang="en-US" sz="16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49025" name="圆角矩形 133"/>
          <p:cNvSpPr/>
          <p:nvPr/>
        </p:nvSpPr>
        <p:spPr>
          <a:xfrm>
            <a:off x="2646680" y="4360228"/>
            <a:ext cx="3014663" cy="619125"/>
          </a:xfrm>
          <a:prstGeom prst="roundRect">
            <a:avLst/>
          </a:prstGeom>
          <a:solidFill>
            <a:srgbClr val="147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0" hangingPunct="0"/>
            <a:r>
              <a:rPr lang="zh-CN" altLang="en-US" sz="1600" b="1" kern="0" dirty="0">
                <a:effectLst/>
                <a:sym typeface="+mn-ea"/>
              </a:rPr>
              <a:t>质量检测员</a:t>
            </a:r>
            <a:r>
              <a:rPr lang="en-US" altLang="zh-CN" sz="1600" b="1" kern="0" dirty="0">
                <a:effectLst/>
                <a:sym typeface="+mn-ea"/>
              </a:rPr>
              <a:t>-</a:t>
            </a:r>
            <a:r>
              <a:rPr lang="en-US" sz="1600" b="1" kern="0" dirty="0">
                <a:solidFill>
                  <a:srgbClr val="FFFFFF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</a:t>
            </a:r>
            <a:r>
              <a:rPr lang="zh-CN" altLang="en-US" sz="1600" b="1" kern="0" dirty="0">
                <a:solidFill>
                  <a:srgbClr val="FFFFFF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人</a:t>
            </a:r>
            <a:endParaRPr lang="zh-CN" altLang="en-US" sz="1600" b="1">
              <a:solidFill>
                <a:srgbClr val="FFFFFF"/>
              </a:solidFill>
              <a:latin typeface="微软雅黑" panose="020B0503020204020204" charset="-122"/>
            </a:endParaRPr>
          </a:p>
        </p:txBody>
      </p:sp>
      <p:sp>
        <p:nvSpPr>
          <p:cNvPr id="1049026" name="圆角矩形 134"/>
          <p:cNvSpPr/>
          <p:nvPr/>
        </p:nvSpPr>
        <p:spPr>
          <a:xfrm>
            <a:off x="2646680" y="5141278"/>
            <a:ext cx="3014663" cy="617537"/>
          </a:xfrm>
          <a:prstGeom prst="roundRect">
            <a:avLst/>
          </a:prstGeom>
          <a:solidFill>
            <a:srgbClr val="147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0" hangingPunct="0"/>
            <a:r>
              <a:rPr lang="zh-CN" sz="1600" b="1" kern="0" dirty="0">
                <a:effectLst/>
                <a:sym typeface="+mn-ea"/>
              </a:rPr>
              <a:t>作业员</a:t>
            </a:r>
            <a:r>
              <a:rPr lang="en-US" altLang="zh-CN" sz="1600" b="1" kern="0" dirty="0">
                <a:effectLst/>
                <a:sym typeface="+mn-ea"/>
              </a:rPr>
              <a:t>-</a:t>
            </a:r>
            <a:r>
              <a:rPr lang="en-US" sz="1600" b="1" kern="0" dirty="0">
                <a:solidFill>
                  <a:srgbClr val="FFFFFF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200</a:t>
            </a:r>
            <a:r>
              <a:rPr lang="zh-CN" altLang="en-US" sz="1600" b="1" kern="0" dirty="0">
                <a:solidFill>
                  <a:srgbClr val="FFFFFF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人</a:t>
            </a:r>
            <a:endParaRPr lang="zh-CN" altLang="en-US" sz="1600" b="1" dirty="0">
              <a:solidFill>
                <a:srgbClr val="FFFFFF"/>
              </a:solidFill>
              <a:latin typeface="微软雅黑" panose="020B0503020204020204" charset="-122"/>
            </a:endParaRPr>
          </a:p>
        </p:txBody>
      </p:sp>
      <p:sp>
        <p:nvSpPr>
          <p:cNvPr id="1049027" name="圆角矩形 4"/>
          <p:cNvSpPr/>
          <p:nvPr/>
        </p:nvSpPr>
        <p:spPr>
          <a:xfrm>
            <a:off x="2646680" y="2018030"/>
            <a:ext cx="3014663" cy="619125"/>
          </a:xfrm>
          <a:prstGeom prst="roundRect">
            <a:avLst/>
          </a:prstGeom>
          <a:solidFill>
            <a:srgbClr val="147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0" hangingPunct="0"/>
            <a:r>
              <a:rPr lang="zh-CN" altLang="en-US" sz="1600" b="1" kern="0" dirty="0">
                <a:effectLst/>
                <a:sym typeface="+mn-ea"/>
              </a:rPr>
              <a:t>模具维修员</a:t>
            </a:r>
            <a:r>
              <a:rPr lang="en-US" altLang="zh-CN" sz="1600" b="1" kern="0" dirty="0">
                <a:effectLst/>
                <a:sym typeface="+mn-ea"/>
              </a:rPr>
              <a:t>-</a:t>
            </a:r>
            <a:r>
              <a:rPr lang="en-US" sz="1600" b="1" kern="0" dirty="0">
                <a:solidFill>
                  <a:srgbClr val="FFFFFF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</a:t>
            </a:r>
            <a:r>
              <a:rPr lang="zh-CN" altLang="en-US" sz="1600" b="1" kern="0" dirty="0">
                <a:solidFill>
                  <a:srgbClr val="FFFFFF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人</a:t>
            </a:r>
            <a:r>
              <a:rPr lang="zh-CN" altLang="en-US" sz="1600" b="1" dirty="0">
                <a:solidFill>
                  <a:srgbClr val="FFFFFF"/>
                </a:solidFill>
                <a:latin typeface="微软雅黑" panose="020B0503020204020204" charset="-122"/>
                <a:sym typeface="微软雅黑" panose="020B0503020204020204" charset="-122"/>
              </a:rPr>
              <a:t> </a:t>
            </a:r>
            <a:endParaRPr lang="zh-CN" altLang="en-US" sz="1600" b="1" dirty="0">
              <a:solidFill>
                <a:srgbClr val="FFFFFF"/>
              </a:solidFill>
              <a:latin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049028" name="圆角矩形 5"/>
          <p:cNvSpPr/>
          <p:nvPr/>
        </p:nvSpPr>
        <p:spPr>
          <a:xfrm>
            <a:off x="2646680" y="2804160"/>
            <a:ext cx="3014663" cy="617538"/>
          </a:xfrm>
          <a:prstGeom prst="roundRect">
            <a:avLst/>
          </a:prstGeom>
          <a:solidFill>
            <a:srgbClr val="147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0" hangingPunct="0"/>
            <a:r>
              <a:rPr lang="zh-CN" sz="1600" b="1" kern="0" dirty="0">
                <a:effectLst/>
                <a:sym typeface="+mn-ea"/>
              </a:rPr>
              <a:t>设备</a:t>
            </a:r>
            <a:r>
              <a:rPr lang="zh-CN" altLang="en-US" sz="1600" b="1" kern="0" dirty="0">
                <a:effectLst/>
                <a:sym typeface="+mn-ea"/>
              </a:rPr>
              <a:t>维修员</a:t>
            </a:r>
            <a:r>
              <a:rPr lang="en-US" altLang="zh-CN" sz="1600" b="1" kern="0" dirty="0">
                <a:effectLst/>
                <a:sym typeface="+mn-ea"/>
              </a:rPr>
              <a:t>-</a:t>
            </a:r>
            <a:r>
              <a:rPr lang="en-US" sz="1600" b="1" kern="0" dirty="0">
                <a:solidFill>
                  <a:srgbClr val="FFFFFF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</a:t>
            </a:r>
            <a:r>
              <a:rPr lang="zh-CN" altLang="en-US" sz="1600" b="1" kern="0" dirty="0">
                <a:solidFill>
                  <a:srgbClr val="FFFFFF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人</a:t>
            </a:r>
            <a:r>
              <a:rPr lang="zh-CN" altLang="en-US" sz="1600" b="1" dirty="0">
                <a:solidFill>
                  <a:srgbClr val="FFFFFF"/>
                </a:solidFill>
                <a:latin typeface="微软雅黑" panose="020B0503020204020204" charset="-122"/>
                <a:sym typeface="微软雅黑" panose="020B0503020204020204" charset="-122"/>
              </a:rPr>
              <a:t> </a:t>
            </a:r>
            <a:endParaRPr lang="zh-CN" altLang="en-US" sz="1600" b="1" dirty="0">
              <a:solidFill>
                <a:srgbClr val="FFFFFF"/>
              </a:solidFill>
              <a:latin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049029" name="圆角矩形 6"/>
          <p:cNvSpPr/>
          <p:nvPr/>
        </p:nvSpPr>
        <p:spPr>
          <a:xfrm>
            <a:off x="5980430" y="3588703"/>
            <a:ext cx="3014663" cy="619125"/>
          </a:xfrm>
          <a:prstGeom prst="roundRect">
            <a:avLst/>
          </a:prstGeom>
          <a:solidFill>
            <a:srgbClr val="147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0" hangingPunct="0"/>
            <a:r>
              <a:rPr lang="zh-CN" sz="1600" b="1" kern="100" dirty="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  <a:sym typeface="+mn-ea"/>
              </a:rPr>
              <a:t>机电、机械类</a:t>
            </a:r>
            <a:r>
              <a:rPr lang="zh-CN" altLang="en-US" sz="1600" b="1" kern="100" dirty="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  <a:sym typeface="+mn-ea"/>
              </a:rPr>
              <a:t>等</a:t>
            </a:r>
            <a:endParaRPr lang="zh-CN" altLang="en-US" sz="1600" b="1" dirty="0">
              <a:solidFill>
                <a:srgbClr val="FFFFFF"/>
              </a:solidFill>
              <a:latin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049030" name="圆角矩形 11"/>
          <p:cNvSpPr/>
          <p:nvPr/>
        </p:nvSpPr>
        <p:spPr>
          <a:xfrm>
            <a:off x="5980430" y="4360228"/>
            <a:ext cx="3014663" cy="619125"/>
          </a:xfrm>
          <a:prstGeom prst="roundRect">
            <a:avLst/>
          </a:prstGeom>
          <a:solidFill>
            <a:srgbClr val="147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0" hangingPunct="0"/>
            <a:r>
              <a:rPr lang="zh-CN" altLang="en-US" sz="1600" b="1" kern="0" dirty="0">
                <a:effectLst/>
                <a:sym typeface="+mn-ea"/>
              </a:rPr>
              <a:t>质量管理相关专业</a:t>
            </a:r>
            <a:endParaRPr lang="zh-CN" altLang="en-US" sz="1600" b="1" dirty="0">
              <a:solidFill>
                <a:srgbClr val="FFFFFF"/>
              </a:solidFill>
              <a:latin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049031" name="圆角矩形 13"/>
          <p:cNvSpPr/>
          <p:nvPr/>
        </p:nvSpPr>
        <p:spPr>
          <a:xfrm>
            <a:off x="5980430" y="5141278"/>
            <a:ext cx="3014663" cy="617537"/>
          </a:xfrm>
          <a:prstGeom prst="roundRect">
            <a:avLst/>
          </a:prstGeom>
          <a:solidFill>
            <a:srgbClr val="147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0" hangingPunct="0"/>
            <a:r>
              <a:rPr lang="zh-CN" sz="1600" b="1" kern="0">
                <a:effectLst/>
                <a:sym typeface="+mn-ea"/>
              </a:rPr>
              <a:t>工科类专业优先</a:t>
            </a:r>
            <a:r>
              <a:rPr lang="zh-CN" altLang="en-US" sz="1600" b="1">
                <a:solidFill>
                  <a:srgbClr val="FFFFFF"/>
                </a:solidFill>
                <a:latin typeface="微软雅黑" panose="020B0503020204020204" charset="-122"/>
                <a:sym typeface="微软雅黑" panose="020B0503020204020204" charset="-122"/>
              </a:rPr>
              <a:t> </a:t>
            </a:r>
            <a:endParaRPr lang="zh-CN" altLang="en-US" sz="1600" b="1">
              <a:solidFill>
                <a:srgbClr val="FFFFFF"/>
              </a:solidFill>
              <a:latin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2097383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1601" y="-162373"/>
            <a:ext cx="2315800" cy="1089473"/>
          </a:xfrm>
          <a:prstGeom prst="rect">
            <a:avLst/>
          </a:prstGeom>
        </p:spPr>
      </p:pic>
      <p:sp>
        <p:nvSpPr>
          <p:cNvPr id="1049032" name="圆角矩形 2"/>
          <p:cNvSpPr/>
          <p:nvPr/>
        </p:nvSpPr>
        <p:spPr>
          <a:xfrm>
            <a:off x="5980430" y="2802573"/>
            <a:ext cx="3014663" cy="619125"/>
          </a:xfrm>
          <a:prstGeom prst="roundRect">
            <a:avLst/>
          </a:prstGeom>
          <a:solidFill>
            <a:srgbClr val="147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0" hangingPunct="0"/>
            <a:r>
              <a:rPr lang="zh-CN" sz="1600" b="1" kern="0" dirty="0">
                <a:effectLst/>
                <a:sym typeface="+mn-ea"/>
              </a:rPr>
              <a:t>机械、机电</a:t>
            </a:r>
            <a:r>
              <a:rPr lang="zh-CN" altLang="en-US" sz="1600" b="1" kern="0" dirty="0">
                <a:effectLst/>
                <a:sym typeface="+mn-ea"/>
              </a:rPr>
              <a:t>等</a:t>
            </a:r>
            <a:r>
              <a:rPr lang="zh-CN" altLang="en-US" sz="1600" b="1" dirty="0">
                <a:solidFill>
                  <a:srgbClr val="FFFFFF"/>
                </a:solidFill>
                <a:latin typeface="微软雅黑" panose="020B0503020204020204" charset="-122"/>
                <a:sym typeface="微软雅黑" panose="020B0503020204020204" charset="-122"/>
              </a:rPr>
              <a:t> </a:t>
            </a:r>
            <a:endParaRPr lang="zh-CN" altLang="en-US" sz="1600" b="1" dirty="0">
              <a:solidFill>
                <a:srgbClr val="FFFFFF"/>
              </a:solidFill>
              <a:latin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049033" name="圆角矩形 7"/>
          <p:cNvSpPr/>
          <p:nvPr/>
        </p:nvSpPr>
        <p:spPr>
          <a:xfrm>
            <a:off x="6016625" y="2017713"/>
            <a:ext cx="3014663" cy="619125"/>
          </a:xfrm>
          <a:prstGeom prst="roundRect">
            <a:avLst/>
          </a:prstGeom>
          <a:solidFill>
            <a:srgbClr val="147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0" hangingPunct="0"/>
            <a:r>
              <a:rPr lang="zh-CN" altLang="en-US" sz="1600" b="1" kern="0" dirty="0">
                <a:effectLst/>
                <a:sym typeface="+mn-ea"/>
              </a:rPr>
              <a:t>模具管理、</a:t>
            </a:r>
            <a:r>
              <a:rPr lang="zh-CN" sz="1600" b="1" kern="0" dirty="0">
                <a:effectLst/>
                <a:sym typeface="+mn-ea"/>
              </a:rPr>
              <a:t>机电一体化</a:t>
            </a:r>
            <a:r>
              <a:rPr lang="zh-CN" altLang="en-US" sz="1600" b="1" kern="0" dirty="0">
                <a:effectLst/>
                <a:sym typeface="+mn-ea"/>
              </a:rPr>
              <a:t>等</a:t>
            </a:r>
            <a:r>
              <a:rPr lang="zh-CN" altLang="en-US" sz="1600" b="1" dirty="0">
                <a:solidFill>
                  <a:srgbClr val="FFFFFF"/>
                </a:solidFill>
                <a:latin typeface="微软雅黑" panose="020B0503020204020204" charset="-122"/>
                <a:sym typeface="微软雅黑" panose="020B0503020204020204" charset="-122"/>
              </a:rPr>
              <a:t> </a:t>
            </a:r>
            <a:endParaRPr lang="zh-CN" altLang="en-US" sz="1600" b="1" dirty="0">
              <a:solidFill>
                <a:srgbClr val="FFFFFF"/>
              </a:solidFill>
              <a:latin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049034" name="圆角矩形 8"/>
          <p:cNvSpPr/>
          <p:nvPr/>
        </p:nvSpPr>
        <p:spPr>
          <a:xfrm>
            <a:off x="2646680" y="1235075"/>
            <a:ext cx="3014663" cy="619125"/>
          </a:xfrm>
          <a:prstGeom prst="roundRect">
            <a:avLst/>
          </a:prstGeom>
          <a:solidFill>
            <a:srgbClr val="147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0" hangingPunct="0"/>
            <a:r>
              <a:rPr lang="zh-CN" altLang="en-US" sz="1600" b="1">
                <a:solidFill>
                  <a:srgbClr val="FFFFFF"/>
                </a:solidFill>
                <a:latin typeface="微软雅黑" panose="020B0503020204020204" charset="-122"/>
                <a:sym typeface="微软雅黑" panose="020B0503020204020204" charset="-122"/>
              </a:rPr>
              <a:t>岗位</a:t>
            </a:r>
            <a:endParaRPr lang="zh-CN" altLang="en-US" sz="1600" b="1">
              <a:solidFill>
                <a:srgbClr val="FFFFFF"/>
              </a:solidFill>
              <a:latin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049035" name="圆角矩形 9"/>
          <p:cNvSpPr/>
          <p:nvPr/>
        </p:nvSpPr>
        <p:spPr>
          <a:xfrm>
            <a:off x="6016625" y="1234758"/>
            <a:ext cx="3014663" cy="619125"/>
          </a:xfrm>
          <a:prstGeom prst="roundRect">
            <a:avLst/>
          </a:prstGeom>
          <a:solidFill>
            <a:srgbClr val="147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0" hangingPunct="0"/>
            <a:r>
              <a:rPr lang="zh-CN" altLang="en-US" sz="1600" b="1">
                <a:solidFill>
                  <a:srgbClr val="FFFFFF"/>
                </a:solidFill>
                <a:latin typeface="微软雅黑" panose="020B0503020204020204" charset="-122"/>
                <a:sym typeface="微软雅黑" panose="020B0503020204020204" charset="-122"/>
              </a:rPr>
              <a:t>专业要求 </a:t>
            </a:r>
            <a:endParaRPr lang="zh-CN" altLang="en-US" sz="1600" b="1">
              <a:solidFill>
                <a:srgbClr val="FFFFFF"/>
              </a:solidFill>
              <a:latin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049036" name="矩形 3"/>
          <p:cNvSpPr/>
          <p:nvPr/>
        </p:nvSpPr>
        <p:spPr>
          <a:xfrm>
            <a:off x="2513965" y="1097915"/>
            <a:ext cx="3278505" cy="4769485"/>
          </a:xfrm>
          <a:prstGeom prst="rect">
            <a:avLst/>
          </a:prstGeom>
          <a:solidFill>
            <a:schemeClr val="bg1">
              <a:alpha val="0"/>
            </a:schemeClr>
          </a:solidFill>
          <a:ln w="28575" cmpd="sng">
            <a:solidFill>
              <a:schemeClr val="bg1">
                <a:alpha val="83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9037" name="矩形 10"/>
          <p:cNvSpPr/>
          <p:nvPr/>
        </p:nvSpPr>
        <p:spPr>
          <a:xfrm>
            <a:off x="5930265" y="1104900"/>
            <a:ext cx="3187700" cy="4758055"/>
          </a:xfrm>
          <a:prstGeom prst="rect">
            <a:avLst/>
          </a:prstGeom>
          <a:solidFill>
            <a:schemeClr val="bg1">
              <a:alpha val="0"/>
            </a:schemeClr>
          </a:solidFill>
          <a:ln w="2857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gradFill>
          <a:gsLst>
            <a:gs pos="2000">
              <a:schemeClr val="accent1">
                <a:lumMod val="45000"/>
                <a:lumOff val="55000"/>
              </a:schemeClr>
            </a:gs>
            <a:gs pos="3000">
              <a:schemeClr val="accent1">
                <a:lumMod val="45000"/>
                <a:lumOff val="55000"/>
              </a:schemeClr>
            </a:gs>
            <a:gs pos="64000">
              <a:srgbClr val="00B0F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7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41" name="文本框 19"/>
          <p:cNvSpPr txBox="1">
            <a:spLocks noChangeArrowheads="1"/>
          </p:cNvSpPr>
          <p:nvPr/>
        </p:nvSpPr>
        <p:spPr bwMode="auto">
          <a:xfrm>
            <a:off x="1146175" y="475298"/>
            <a:ext cx="4879975" cy="43434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p>
            <a:r>
              <a:rPr lang="zh-CN" altLang="en-US" sz="2000" b="1" dirty="0">
                <a:solidFill>
                  <a:schemeClr val="bg1"/>
                </a:solidFill>
                <a:sym typeface="微软雅黑" panose="020B0503020204020204" charset="-122"/>
              </a:rPr>
              <a:t>人才发展机制</a:t>
            </a:r>
            <a:endParaRPr lang="zh-CN" altLang="en-US" sz="2000" b="1" dirty="0">
              <a:solidFill>
                <a:schemeClr val="bg1"/>
              </a:solidFill>
              <a:sym typeface="微软雅黑" panose="020B0503020204020204" charset="-122"/>
            </a:endParaRPr>
          </a:p>
        </p:txBody>
      </p:sp>
      <p:sp>
        <p:nvSpPr>
          <p:cNvPr id="1049042" name="矩形"/>
          <p:cNvSpPr/>
          <p:nvPr/>
        </p:nvSpPr>
        <p:spPr>
          <a:xfrm>
            <a:off x="1089025" y="449263"/>
            <a:ext cx="9525" cy="431800"/>
          </a:xfrm>
          <a:prstGeom prst="rect">
            <a:avLst/>
          </a:prstGeom>
          <a:solidFill>
            <a:srgbClr val="1478FE"/>
          </a:solidFill>
          <a:ln w="12700">
            <a:miter lim="400000"/>
          </a:ln>
        </p:spPr>
        <p:txBody>
          <a:bodyPr lIns="0" tIns="0" rIns="0" bIns="0" anchor="ctr"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480">
              <a:latin typeface="+mn-lt"/>
              <a:ea typeface="+mn-ea"/>
            </a:endParaRPr>
          </a:p>
        </p:txBody>
      </p:sp>
      <p:pic>
        <p:nvPicPr>
          <p:cNvPr id="2097384" name="图像" descr="图像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11163" y="479425"/>
            <a:ext cx="515937" cy="69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385" name="图片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1601" y="-162373"/>
            <a:ext cx="2315800" cy="1089473"/>
          </a:xfrm>
          <a:prstGeom prst="rect">
            <a:avLst/>
          </a:prstGeom>
        </p:spPr>
      </p:pic>
      <p:sp>
        <p:nvSpPr>
          <p:cNvPr id="1049043" name="Freeform 41"/>
          <p:cNvSpPr>
            <a:spLocks noChangeArrowheads="1"/>
          </p:cNvSpPr>
          <p:nvPr/>
        </p:nvSpPr>
        <p:spPr bwMode="auto">
          <a:xfrm rot="196007">
            <a:off x="585470" y="2666365"/>
            <a:ext cx="904240" cy="1748155"/>
          </a:xfrm>
          <a:custGeom>
            <a:avLst/>
            <a:gdLst>
              <a:gd name="T0" fmla="*/ 370958 w 1442337"/>
              <a:gd name="T1" fmla="*/ 312390 h 2857998"/>
              <a:gd name="T2" fmla="*/ 402044 w 1442337"/>
              <a:gd name="T3" fmla="*/ 336843 h 2857998"/>
              <a:gd name="T4" fmla="*/ 420695 w 1442337"/>
              <a:gd name="T5" fmla="*/ 369999 h 2857998"/>
              <a:gd name="T6" fmla="*/ 584000 w 1442337"/>
              <a:gd name="T7" fmla="*/ 573081 h 2857998"/>
              <a:gd name="T8" fmla="*/ 792897 w 1442337"/>
              <a:gd name="T9" fmla="*/ 601678 h 2857998"/>
              <a:gd name="T10" fmla="*/ 815693 w 1442337"/>
              <a:gd name="T11" fmla="*/ 626132 h 2857998"/>
              <a:gd name="T12" fmla="*/ 822325 w 1442337"/>
              <a:gd name="T13" fmla="*/ 660117 h 2857998"/>
              <a:gd name="T14" fmla="*/ 807403 w 1442337"/>
              <a:gd name="T15" fmla="*/ 693688 h 2857998"/>
              <a:gd name="T16" fmla="*/ 775904 w 1442337"/>
              <a:gd name="T17" fmla="*/ 711508 h 2857998"/>
              <a:gd name="T18" fmla="*/ 756837 w 1442337"/>
              <a:gd name="T19" fmla="*/ 713166 h 2857998"/>
              <a:gd name="T20" fmla="*/ 525558 w 1442337"/>
              <a:gd name="T21" fmla="*/ 682082 h 2857998"/>
              <a:gd name="T22" fmla="*/ 439347 w 1442337"/>
              <a:gd name="T23" fmla="*/ 585515 h 2857998"/>
              <a:gd name="T24" fmla="*/ 647000 w 1442337"/>
              <a:gd name="T25" fmla="*/ 895111 h 2857998"/>
              <a:gd name="T26" fmla="*/ 670211 w 1442337"/>
              <a:gd name="T27" fmla="*/ 922466 h 2857998"/>
              <a:gd name="T28" fmla="*/ 676843 w 1442337"/>
              <a:gd name="T29" fmla="*/ 957695 h 2857998"/>
              <a:gd name="T30" fmla="*/ 655705 w 1442337"/>
              <a:gd name="T31" fmla="*/ 1220871 h 2857998"/>
              <a:gd name="T32" fmla="*/ 629592 w 1442337"/>
              <a:gd name="T33" fmla="*/ 1250298 h 2857998"/>
              <a:gd name="T34" fmla="*/ 591047 w 1442337"/>
              <a:gd name="T35" fmla="*/ 1261903 h 2857998"/>
              <a:gd name="T36" fmla="*/ 572394 w 1442337"/>
              <a:gd name="T37" fmla="*/ 1259416 h 2857998"/>
              <a:gd name="T38" fmla="*/ 537579 w 1442337"/>
              <a:gd name="T39" fmla="*/ 1237450 h 2857998"/>
              <a:gd name="T40" fmla="*/ 520585 w 1442337"/>
              <a:gd name="T41" fmla="*/ 1200149 h 2857998"/>
              <a:gd name="T42" fmla="*/ 392925 w 1442337"/>
              <a:gd name="T43" fmla="*/ 931169 h 2857998"/>
              <a:gd name="T44" fmla="*/ 278910 w 1442337"/>
              <a:gd name="T45" fmla="*/ 1405822 h 2857998"/>
              <a:gd name="T46" fmla="*/ 234289 w 1442337"/>
              <a:gd name="T47" fmla="*/ 1587330 h 2857998"/>
              <a:gd name="T48" fmla="*/ 208177 w 1442337"/>
              <a:gd name="T49" fmla="*/ 1617585 h 2857998"/>
              <a:gd name="T50" fmla="*/ 170045 w 1442337"/>
              <a:gd name="T51" fmla="*/ 1628775 h 2857998"/>
              <a:gd name="T52" fmla="*/ 140617 w 1442337"/>
              <a:gd name="T53" fmla="*/ 1622559 h 2857998"/>
              <a:gd name="T54" fmla="*/ 112433 w 1442337"/>
              <a:gd name="T55" fmla="*/ 1599349 h 2857998"/>
              <a:gd name="T56" fmla="*/ 98755 w 1442337"/>
              <a:gd name="T57" fmla="*/ 1565364 h 2857998"/>
              <a:gd name="T58" fmla="*/ 130689 w 1442337"/>
              <a:gd name="T59" fmla="*/ 1414279 h 2857998"/>
              <a:gd name="T60" fmla="*/ 162911 w 1442337"/>
              <a:gd name="T61" fmla="*/ 1278671 h 2857998"/>
              <a:gd name="T62" fmla="*/ 254490 w 1442337"/>
              <a:gd name="T63" fmla="*/ 858640 h 2857998"/>
              <a:gd name="T64" fmla="*/ 249516 w 1442337"/>
              <a:gd name="T65" fmla="*/ 511742 h 2857998"/>
              <a:gd name="T66" fmla="*/ 116054 w 1442337"/>
              <a:gd name="T67" fmla="*/ 825483 h 2857998"/>
              <a:gd name="T68" fmla="*/ 94915 w 1442337"/>
              <a:gd name="T69" fmla="*/ 855738 h 2857998"/>
              <a:gd name="T70" fmla="*/ 59685 w 1442337"/>
              <a:gd name="T71" fmla="*/ 867758 h 2857998"/>
              <a:gd name="T72" fmla="*/ 43106 w 1442337"/>
              <a:gd name="T73" fmla="*/ 865271 h 2857998"/>
              <a:gd name="T74" fmla="*/ 14093 w 1442337"/>
              <a:gd name="T75" fmla="*/ 846620 h 2857998"/>
              <a:gd name="T76" fmla="*/ 414 w 1442337"/>
              <a:gd name="T77" fmla="*/ 815122 h 2857998"/>
              <a:gd name="T78" fmla="*/ 20724 w 1442337"/>
              <a:gd name="T79" fmla="*/ 546971 h 2857998"/>
              <a:gd name="T80" fmla="*/ 36059 w 1442337"/>
              <a:gd name="T81" fmla="*/ 520445 h 2857998"/>
              <a:gd name="T82" fmla="*/ 293865 w 1442337"/>
              <a:gd name="T83" fmla="*/ 328140 h 2857998"/>
              <a:gd name="T84" fmla="*/ 330339 w 1442337"/>
              <a:gd name="T85" fmla="*/ 308246 h 2857998"/>
              <a:gd name="T86" fmla="*/ 426320 w 1442337"/>
              <a:gd name="T87" fmla="*/ 1243 h 2857998"/>
              <a:gd name="T88" fmla="*/ 480693 w 1442337"/>
              <a:gd name="T89" fmla="*/ 19887 h 2857998"/>
              <a:gd name="T90" fmla="*/ 523029 w 1442337"/>
              <a:gd name="T91" fmla="*/ 57588 h 2857998"/>
              <a:gd name="T92" fmla="*/ 548763 w 1442337"/>
              <a:gd name="T93" fmla="*/ 108549 h 2857998"/>
              <a:gd name="T94" fmla="*/ 552499 w 1442337"/>
              <a:gd name="T95" fmla="*/ 167795 h 2857998"/>
              <a:gd name="T96" fmla="*/ 533821 w 1442337"/>
              <a:gd name="T97" fmla="*/ 222484 h 2857998"/>
              <a:gd name="T98" fmla="*/ 496466 w 1442337"/>
              <a:gd name="T99" fmla="*/ 264743 h 2857998"/>
              <a:gd name="T100" fmla="*/ 445412 w 1442337"/>
              <a:gd name="T101" fmla="*/ 290845 h 2857998"/>
              <a:gd name="T102" fmla="*/ 386474 w 1442337"/>
              <a:gd name="T103" fmla="*/ 294159 h 2857998"/>
              <a:gd name="T104" fmla="*/ 331686 w 1442337"/>
              <a:gd name="T105" fmla="*/ 275515 h 2857998"/>
              <a:gd name="T106" fmla="*/ 289349 w 1442337"/>
              <a:gd name="T107" fmla="*/ 238228 h 2857998"/>
              <a:gd name="T108" fmla="*/ 263616 w 1442337"/>
              <a:gd name="T109" fmla="*/ 186853 h 2857998"/>
              <a:gd name="T110" fmla="*/ 260295 w 1442337"/>
              <a:gd name="T111" fmla="*/ 127607 h 2857998"/>
              <a:gd name="T112" fmla="*/ 278974 w 1442337"/>
              <a:gd name="T113" fmla="*/ 73333 h 2857998"/>
              <a:gd name="T114" fmla="*/ 316328 w 1442337"/>
              <a:gd name="T115" fmla="*/ 30658 h 2857998"/>
              <a:gd name="T116" fmla="*/ 366965 w 1442337"/>
              <a:gd name="T117" fmla="*/ 4972 h 285799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442337" h="2857998">
                <a:moveTo>
                  <a:pt x="604123" y="539421"/>
                </a:moveTo>
                <a:lnTo>
                  <a:pt x="628842" y="540876"/>
                </a:lnTo>
                <a:lnTo>
                  <a:pt x="650650" y="548148"/>
                </a:lnTo>
                <a:lnTo>
                  <a:pt x="671733" y="559057"/>
                </a:lnTo>
                <a:lnTo>
                  <a:pt x="689182" y="572874"/>
                </a:lnTo>
                <a:lnTo>
                  <a:pt x="705175" y="591055"/>
                </a:lnTo>
                <a:lnTo>
                  <a:pt x="716807" y="611418"/>
                </a:lnTo>
                <a:lnTo>
                  <a:pt x="724803" y="633235"/>
                </a:lnTo>
                <a:lnTo>
                  <a:pt x="737888" y="649234"/>
                </a:lnTo>
                <a:lnTo>
                  <a:pt x="749520" y="668142"/>
                </a:lnTo>
                <a:lnTo>
                  <a:pt x="759699" y="687778"/>
                </a:lnTo>
                <a:lnTo>
                  <a:pt x="1024321" y="1005581"/>
                </a:lnTo>
                <a:lnTo>
                  <a:pt x="1350738" y="1042669"/>
                </a:lnTo>
                <a:lnTo>
                  <a:pt x="1371092" y="1047033"/>
                </a:lnTo>
                <a:lnTo>
                  <a:pt x="1390721" y="1055760"/>
                </a:lnTo>
                <a:lnTo>
                  <a:pt x="1405987" y="1067396"/>
                </a:lnTo>
                <a:lnTo>
                  <a:pt x="1420527" y="1081941"/>
                </a:lnTo>
                <a:lnTo>
                  <a:pt x="1430705" y="1098668"/>
                </a:lnTo>
                <a:lnTo>
                  <a:pt x="1438701" y="1116848"/>
                </a:lnTo>
                <a:lnTo>
                  <a:pt x="1442336" y="1137211"/>
                </a:lnTo>
                <a:lnTo>
                  <a:pt x="1442337" y="1158301"/>
                </a:lnTo>
                <a:lnTo>
                  <a:pt x="1437247" y="1180118"/>
                </a:lnTo>
                <a:lnTo>
                  <a:pt x="1428524" y="1200480"/>
                </a:lnTo>
                <a:lnTo>
                  <a:pt x="1416165" y="1217208"/>
                </a:lnTo>
                <a:lnTo>
                  <a:pt x="1400172" y="1231752"/>
                </a:lnTo>
                <a:lnTo>
                  <a:pt x="1381269" y="1242660"/>
                </a:lnTo>
                <a:lnTo>
                  <a:pt x="1360915" y="1248478"/>
                </a:lnTo>
                <a:lnTo>
                  <a:pt x="1339105" y="1251387"/>
                </a:lnTo>
                <a:lnTo>
                  <a:pt x="1333290" y="1251387"/>
                </a:lnTo>
                <a:lnTo>
                  <a:pt x="1327473" y="1251387"/>
                </a:lnTo>
                <a:lnTo>
                  <a:pt x="959619" y="1208480"/>
                </a:lnTo>
                <a:lnTo>
                  <a:pt x="940718" y="1204843"/>
                </a:lnTo>
                <a:lnTo>
                  <a:pt x="921816" y="1196844"/>
                </a:lnTo>
                <a:lnTo>
                  <a:pt x="905823" y="1186663"/>
                </a:lnTo>
                <a:lnTo>
                  <a:pt x="892009" y="1172118"/>
                </a:lnTo>
                <a:lnTo>
                  <a:pt x="770603" y="1027398"/>
                </a:lnTo>
                <a:lnTo>
                  <a:pt x="770603" y="1394653"/>
                </a:lnTo>
                <a:lnTo>
                  <a:pt x="1116647" y="1559736"/>
                </a:lnTo>
                <a:lnTo>
                  <a:pt x="1134822" y="1570644"/>
                </a:lnTo>
                <a:lnTo>
                  <a:pt x="1150816" y="1585189"/>
                </a:lnTo>
                <a:lnTo>
                  <a:pt x="1165355" y="1601189"/>
                </a:lnTo>
                <a:lnTo>
                  <a:pt x="1175533" y="1618643"/>
                </a:lnTo>
                <a:lnTo>
                  <a:pt x="1182804" y="1638278"/>
                </a:lnTo>
                <a:lnTo>
                  <a:pt x="1187166" y="1659368"/>
                </a:lnTo>
                <a:lnTo>
                  <a:pt x="1187166" y="1680459"/>
                </a:lnTo>
                <a:lnTo>
                  <a:pt x="1161721" y="2096437"/>
                </a:lnTo>
                <a:lnTo>
                  <a:pt x="1158086" y="2120437"/>
                </a:lnTo>
                <a:lnTo>
                  <a:pt x="1150089" y="2142253"/>
                </a:lnTo>
                <a:lnTo>
                  <a:pt x="1137730" y="2162616"/>
                </a:lnTo>
                <a:lnTo>
                  <a:pt x="1122463" y="2179342"/>
                </a:lnTo>
                <a:lnTo>
                  <a:pt x="1104289" y="2193887"/>
                </a:lnTo>
                <a:lnTo>
                  <a:pt x="1083933" y="2204795"/>
                </a:lnTo>
                <a:lnTo>
                  <a:pt x="1060669" y="2211341"/>
                </a:lnTo>
                <a:lnTo>
                  <a:pt x="1036681" y="2214251"/>
                </a:lnTo>
                <a:lnTo>
                  <a:pt x="1033044" y="2213524"/>
                </a:lnTo>
                <a:lnTo>
                  <a:pt x="1030136" y="2213524"/>
                </a:lnTo>
                <a:lnTo>
                  <a:pt x="1003965" y="2209887"/>
                </a:lnTo>
                <a:lnTo>
                  <a:pt x="981429" y="2201159"/>
                </a:lnTo>
                <a:lnTo>
                  <a:pt x="961073" y="2187342"/>
                </a:lnTo>
                <a:lnTo>
                  <a:pt x="942899" y="2171343"/>
                </a:lnTo>
                <a:lnTo>
                  <a:pt x="929087" y="2152434"/>
                </a:lnTo>
                <a:lnTo>
                  <a:pt x="919635" y="2129891"/>
                </a:lnTo>
                <a:lnTo>
                  <a:pt x="913092" y="2105892"/>
                </a:lnTo>
                <a:lnTo>
                  <a:pt x="912365" y="2080438"/>
                </a:lnTo>
                <a:lnTo>
                  <a:pt x="932720" y="1750273"/>
                </a:lnTo>
                <a:lnTo>
                  <a:pt x="689181" y="1633914"/>
                </a:lnTo>
                <a:lnTo>
                  <a:pt x="546342" y="2228799"/>
                </a:lnTo>
                <a:lnTo>
                  <a:pt x="546344" y="2228799"/>
                </a:lnTo>
                <a:lnTo>
                  <a:pt x="489201" y="2466784"/>
                </a:lnTo>
                <a:lnTo>
                  <a:pt x="489828" y="2466749"/>
                </a:lnTo>
                <a:lnTo>
                  <a:pt x="418934" y="2762003"/>
                </a:lnTo>
                <a:lnTo>
                  <a:pt x="410937" y="2785275"/>
                </a:lnTo>
                <a:lnTo>
                  <a:pt x="398579" y="2805637"/>
                </a:lnTo>
                <a:lnTo>
                  <a:pt x="382585" y="2823092"/>
                </a:lnTo>
                <a:lnTo>
                  <a:pt x="365137" y="2838363"/>
                </a:lnTo>
                <a:lnTo>
                  <a:pt x="344054" y="2849272"/>
                </a:lnTo>
                <a:lnTo>
                  <a:pt x="322245" y="2855091"/>
                </a:lnTo>
                <a:lnTo>
                  <a:pt x="298254" y="2857998"/>
                </a:lnTo>
                <a:lnTo>
                  <a:pt x="282988" y="2857271"/>
                </a:lnTo>
                <a:lnTo>
                  <a:pt x="269175" y="2854363"/>
                </a:lnTo>
                <a:lnTo>
                  <a:pt x="246639" y="2847091"/>
                </a:lnTo>
                <a:lnTo>
                  <a:pt x="228464" y="2836909"/>
                </a:lnTo>
                <a:lnTo>
                  <a:pt x="211744" y="2822365"/>
                </a:lnTo>
                <a:lnTo>
                  <a:pt x="197204" y="2806364"/>
                </a:lnTo>
                <a:lnTo>
                  <a:pt x="185573" y="2788912"/>
                </a:lnTo>
                <a:lnTo>
                  <a:pt x="177576" y="2768548"/>
                </a:lnTo>
                <a:lnTo>
                  <a:pt x="173213" y="2746731"/>
                </a:lnTo>
                <a:lnTo>
                  <a:pt x="172486" y="2725642"/>
                </a:lnTo>
                <a:lnTo>
                  <a:pt x="176121" y="2702369"/>
                </a:lnTo>
                <a:lnTo>
                  <a:pt x="229226" y="2481623"/>
                </a:lnTo>
                <a:lnTo>
                  <a:pt x="229956" y="2481581"/>
                </a:lnTo>
                <a:lnTo>
                  <a:pt x="232637" y="2464419"/>
                </a:lnTo>
                <a:lnTo>
                  <a:pt x="285742" y="2243673"/>
                </a:lnTo>
                <a:lnTo>
                  <a:pt x="285740" y="2243673"/>
                </a:lnTo>
                <a:lnTo>
                  <a:pt x="457273" y="1530646"/>
                </a:lnTo>
                <a:lnTo>
                  <a:pt x="446369" y="1506648"/>
                </a:lnTo>
                <a:lnTo>
                  <a:pt x="439099" y="1481194"/>
                </a:lnTo>
                <a:lnTo>
                  <a:pt x="437646" y="1453559"/>
                </a:lnTo>
                <a:lnTo>
                  <a:pt x="437645" y="897950"/>
                </a:lnTo>
                <a:lnTo>
                  <a:pt x="237723" y="1042670"/>
                </a:lnTo>
                <a:lnTo>
                  <a:pt x="207919" y="1425924"/>
                </a:lnTo>
                <a:lnTo>
                  <a:pt x="203556" y="1448469"/>
                </a:lnTo>
                <a:lnTo>
                  <a:pt x="194832" y="1469559"/>
                </a:lnTo>
                <a:lnTo>
                  <a:pt x="182473" y="1487012"/>
                </a:lnTo>
                <a:lnTo>
                  <a:pt x="166479" y="1501557"/>
                </a:lnTo>
                <a:lnTo>
                  <a:pt x="147578" y="1513193"/>
                </a:lnTo>
                <a:lnTo>
                  <a:pt x="126496" y="1520465"/>
                </a:lnTo>
                <a:lnTo>
                  <a:pt x="104686" y="1522647"/>
                </a:lnTo>
                <a:lnTo>
                  <a:pt x="100324" y="1522647"/>
                </a:lnTo>
                <a:lnTo>
                  <a:pt x="95963" y="1521920"/>
                </a:lnTo>
                <a:lnTo>
                  <a:pt x="75606" y="1518284"/>
                </a:lnTo>
                <a:lnTo>
                  <a:pt x="56705" y="1510284"/>
                </a:lnTo>
                <a:lnTo>
                  <a:pt x="39984" y="1499375"/>
                </a:lnTo>
                <a:lnTo>
                  <a:pt x="24718" y="1485557"/>
                </a:lnTo>
                <a:lnTo>
                  <a:pt x="13086" y="1469559"/>
                </a:lnTo>
                <a:lnTo>
                  <a:pt x="5816" y="1450650"/>
                </a:lnTo>
                <a:lnTo>
                  <a:pt x="727" y="1430288"/>
                </a:lnTo>
                <a:lnTo>
                  <a:pt x="0" y="1409925"/>
                </a:lnTo>
                <a:lnTo>
                  <a:pt x="33442" y="977946"/>
                </a:lnTo>
                <a:lnTo>
                  <a:pt x="36350" y="959765"/>
                </a:lnTo>
                <a:lnTo>
                  <a:pt x="42892" y="943039"/>
                </a:lnTo>
                <a:lnTo>
                  <a:pt x="51616" y="927039"/>
                </a:lnTo>
                <a:lnTo>
                  <a:pt x="63247" y="913221"/>
                </a:lnTo>
                <a:lnTo>
                  <a:pt x="77061" y="901586"/>
                </a:lnTo>
                <a:lnTo>
                  <a:pt x="500165" y="595419"/>
                </a:lnTo>
                <a:lnTo>
                  <a:pt x="515432" y="575784"/>
                </a:lnTo>
                <a:lnTo>
                  <a:pt x="534333" y="560511"/>
                </a:lnTo>
                <a:lnTo>
                  <a:pt x="555416" y="548875"/>
                </a:lnTo>
                <a:lnTo>
                  <a:pt x="579407" y="540876"/>
                </a:lnTo>
                <a:lnTo>
                  <a:pt x="604123" y="539421"/>
                </a:lnTo>
                <a:close/>
                <a:moveTo>
                  <a:pt x="712081" y="0"/>
                </a:moveTo>
                <a:lnTo>
                  <a:pt x="747754" y="2181"/>
                </a:lnTo>
                <a:lnTo>
                  <a:pt x="781242" y="8724"/>
                </a:lnTo>
                <a:lnTo>
                  <a:pt x="813274" y="20356"/>
                </a:lnTo>
                <a:lnTo>
                  <a:pt x="843123" y="34895"/>
                </a:lnTo>
                <a:lnTo>
                  <a:pt x="870788" y="53796"/>
                </a:lnTo>
                <a:lnTo>
                  <a:pt x="895540" y="76333"/>
                </a:lnTo>
                <a:lnTo>
                  <a:pt x="917379" y="101050"/>
                </a:lnTo>
                <a:lnTo>
                  <a:pt x="936308" y="128676"/>
                </a:lnTo>
                <a:lnTo>
                  <a:pt x="950867" y="158483"/>
                </a:lnTo>
                <a:lnTo>
                  <a:pt x="962516" y="190470"/>
                </a:lnTo>
                <a:lnTo>
                  <a:pt x="969068" y="223911"/>
                </a:lnTo>
                <a:lnTo>
                  <a:pt x="971252" y="259533"/>
                </a:lnTo>
                <a:lnTo>
                  <a:pt x="969069" y="294429"/>
                </a:lnTo>
                <a:lnTo>
                  <a:pt x="962517" y="327869"/>
                </a:lnTo>
                <a:lnTo>
                  <a:pt x="950868" y="359857"/>
                </a:lnTo>
                <a:lnTo>
                  <a:pt x="936308" y="390390"/>
                </a:lnTo>
                <a:lnTo>
                  <a:pt x="917380" y="418016"/>
                </a:lnTo>
                <a:lnTo>
                  <a:pt x="895540" y="442733"/>
                </a:lnTo>
                <a:lnTo>
                  <a:pt x="870788" y="464543"/>
                </a:lnTo>
                <a:lnTo>
                  <a:pt x="843124" y="483444"/>
                </a:lnTo>
                <a:lnTo>
                  <a:pt x="813275" y="498711"/>
                </a:lnTo>
                <a:lnTo>
                  <a:pt x="781242" y="510344"/>
                </a:lnTo>
                <a:lnTo>
                  <a:pt x="747753" y="516159"/>
                </a:lnTo>
                <a:lnTo>
                  <a:pt x="712082" y="519067"/>
                </a:lnTo>
                <a:lnTo>
                  <a:pt x="677865" y="516159"/>
                </a:lnTo>
                <a:lnTo>
                  <a:pt x="643649" y="510343"/>
                </a:lnTo>
                <a:lnTo>
                  <a:pt x="610888" y="498711"/>
                </a:lnTo>
                <a:lnTo>
                  <a:pt x="581768" y="483444"/>
                </a:lnTo>
                <a:lnTo>
                  <a:pt x="554832" y="464543"/>
                </a:lnTo>
                <a:lnTo>
                  <a:pt x="530079" y="442733"/>
                </a:lnTo>
                <a:lnTo>
                  <a:pt x="507511" y="418016"/>
                </a:lnTo>
                <a:lnTo>
                  <a:pt x="489312" y="390390"/>
                </a:lnTo>
                <a:lnTo>
                  <a:pt x="474024" y="359856"/>
                </a:lnTo>
                <a:lnTo>
                  <a:pt x="462375" y="327869"/>
                </a:lnTo>
                <a:lnTo>
                  <a:pt x="456551" y="294428"/>
                </a:lnTo>
                <a:lnTo>
                  <a:pt x="453639" y="259533"/>
                </a:lnTo>
                <a:lnTo>
                  <a:pt x="456551" y="223911"/>
                </a:lnTo>
                <a:lnTo>
                  <a:pt x="462376" y="190470"/>
                </a:lnTo>
                <a:lnTo>
                  <a:pt x="474024" y="158483"/>
                </a:lnTo>
                <a:lnTo>
                  <a:pt x="489313" y="128676"/>
                </a:lnTo>
                <a:lnTo>
                  <a:pt x="507511" y="101051"/>
                </a:lnTo>
                <a:lnTo>
                  <a:pt x="530080" y="76334"/>
                </a:lnTo>
                <a:lnTo>
                  <a:pt x="554832" y="53796"/>
                </a:lnTo>
                <a:lnTo>
                  <a:pt x="581769" y="34895"/>
                </a:lnTo>
                <a:lnTo>
                  <a:pt x="610889" y="20355"/>
                </a:lnTo>
                <a:lnTo>
                  <a:pt x="643648" y="8724"/>
                </a:lnTo>
                <a:lnTo>
                  <a:pt x="677866" y="2181"/>
                </a:lnTo>
                <a:lnTo>
                  <a:pt x="712081" y="0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1"/>
              </a:gs>
            </a:gsLst>
            <a:lin ang="4200000"/>
          </a:gradFill>
          <a:ln>
            <a:noFill/>
          </a:ln>
        </p:spPr>
        <p:txBody>
          <a:bodyPr/>
          <a:p>
            <a:endParaRPr lang="zh-CN" altLang="en-US"/>
          </a:p>
        </p:txBody>
      </p:sp>
      <p:grpSp>
        <p:nvGrpSpPr>
          <p:cNvPr id="171" name="Group 3"/>
          <p:cNvGrpSpPr/>
          <p:nvPr/>
        </p:nvGrpSpPr>
        <p:grpSpPr bwMode="auto">
          <a:xfrm>
            <a:off x="0" y="2029719"/>
            <a:ext cx="10658475" cy="2904227"/>
            <a:chOff x="553273" y="2019605"/>
            <a:chExt cx="10758682" cy="2904532"/>
          </a:xfrm>
          <a:solidFill>
            <a:srgbClr val="1478FE"/>
          </a:solidFill>
        </p:grpSpPr>
        <p:sp>
          <p:nvSpPr>
            <p:cNvPr id="1049044" name="Rectangle 32"/>
            <p:cNvSpPr/>
            <p:nvPr/>
          </p:nvSpPr>
          <p:spPr>
            <a:xfrm>
              <a:off x="553273" y="4801887"/>
              <a:ext cx="3031788" cy="122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id-ID"/>
            </a:p>
          </p:txBody>
        </p:sp>
        <p:grpSp>
          <p:nvGrpSpPr>
            <p:cNvPr id="172" name="Group 33"/>
            <p:cNvGrpSpPr/>
            <p:nvPr/>
          </p:nvGrpSpPr>
          <p:grpSpPr>
            <a:xfrm>
              <a:off x="3585062" y="4007127"/>
              <a:ext cx="2230204" cy="909079"/>
              <a:chOff x="3875347" y="4036156"/>
              <a:chExt cx="2230204" cy="909078"/>
            </a:xfrm>
            <a:grpFill/>
          </p:grpSpPr>
          <p:sp>
            <p:nvSpPr>
              <p:cNvPr id="1049045" name="Rectangle 34"/>
              <p:cNvSpPr/>
              <p:nvPr/>
            </p:nvSpPr>
            <p:spPr>
              <a:xfrm>
                <a:off x="3875347" y="4036156"/>
                <a:ext cx="2230204" cy="1222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id-ID"/>
              </a:p>
            </p:txBody>
          </p:sp>
          <p:sp>
            <p:nvSpPr>
              <p:cNvPr id="1049046" name="Rectangle 35"/>
              <p:cNvSpPr/>
              <p:nvPr/>
            </p:nvSpPr>
            <p:spPr>
              <a:xfrm rot="5400000">
                <a:off x="3475806" y="4436315"/>
                <a:ext cx="909077" cy="1087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id-ID"/>
              </a:p>
            </p:txBody>
          </p:sp>
        </p:grpSp>
        <p:sp>
          <p:nvSpPr>
            <p:cNvPr id="1049047" name="Rectangle 38"/>
            <p:cNvSpPr/>
            <p:nvPr/>
          </p:nvSpPr>
          <p:spPr>
            <a:xfrm rot="5400000">
              <a:off x="8904116" y="2385591"/>
              <a:ext cx="683613" cy="1234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id-ID"/>
            </a:p>
          </p:txBody>
        </p:sp>
        <p:grpSp>
          <p:nvGrpSpPr>
            <p:cNvPr id="173" name="Group 39"/>
            <p:cNvGrpSpPr/>
            <p:nvPr/>
          </p:nvGrpSpPr>
          <p:grpSpPr>
            <a:xfrm>
              <a:off x="5704961" y="2786080"/>
              <a:ext cx="3602683" cy="1261945"/>
              <a:chOff x="5995247" y="2815107"/>
              <a:chExt cx="3602683" cy="1261945"/>
            </a:xfrm>
            <a:grpFill/>
          </p:grpSpPr>
          <p:sp>
            <p:nvSpPr>
              <p:cNvPr id="1049048" name="Rectangle 40"/>
              <p:cNvSpPr/>
              <p:nvPr/>
            </p:nvSpPr>
            <p:spPr>
              <a:xfrm>
                <a:off x="6037311" y="2815107"/>
                <a:ext cx="3560619" cy="13132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id-ID"/>
              </a:p>
            </p:txBody>
          </p:sp>
          <p:sp>
            <p:nvSpPr>
              <p:cNvPr id="1049049" name="Rectangle 41"/>
              <p:cNvSpPr/>
              <p:nvPr/>
            </p:nvSpPr>
            <p:spPr>
              <a:xfrm rot="5400000">
                <a:off x="5419418" y="3390937"/>
                <a:ext cx="1261944" cy="11028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id-ID"/>
              </a:p>
            </p:txBody>
          </p:sp>
        </p:grpSp>
        <p:sp>
          <p:nvSpPr>
            <p:cNvPr id="1049050" name="Rectangle 43"/>
            <p:cNvSpPr/>
            <p:nvPr/>
          </p:nvSpPr>
          <p:spPr>
            <a:xfrm>
              <a:off x="9184199" y="2019605"/>
              <a:ext cx="2127756" cy="1547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id-ID"/>
            </a:p>
          </p:txBody>
        </p:sp>
      </p:grpSp>
      <p:sp>
        <p:nvSpPr>
          <p:cNvPr id="1049051" name="TextBox 45"/>
          <p:cNvSpPr txBox="1">
            <a:spLocks noChangeArrowheads="1"/>
          </p:cNvSpPr>
          <p:nvPr/>
        </p:nvSpPr>
        <p:spPr bwMode="auto">
          <a:xfrm>
            <a:off x="1533525" y="3817938"/>
            <a:ext cx="1059180" cy="120904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Medium" panose="020B060302010202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panose="020B060302010202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panose="020B060302010202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panose="020B060302010202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panose="020B060302010202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panose="020B060302010202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panose="020B060302010202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panose="020B060302010202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panose="020B0603020102020204" charset="0"/>
                <a:ea typeface="微软雅黑" panose="020B0503020204020204" charset="-122"/>
              </a:defRPr>
            </a:lvl9pPr>
          </a:lstStyle>
          <a:p>
            <a:pPr algn="ctr" eaLnBrk="1" hangingPunct="1"/>
            <a:r>
              <a:rPr lang="id-ID" altLang="zh-CN" sz="6600" b="1">
                <a:solidFill>
                  <a:schemeClr val="accent1"/>
                </a:solidFill>
              </a:rPr>
              <a:t>01</a:t>
            </a:r>
            <a:endParaRPr lang="id-ID" altLang="zh-CN" sz="6600" b="1">
              <a:solidFill>
                <a:schemeClr val="accent1"/>
              </a:solidFill>
            </a:endParaRPr>
          </a:p>
        </p:txBody>
      </p:sp>
      <p:sp>
        <p:nvSpPr>
          <p:cNvPr id="1049052" name="TextBox 46"/>
          <p:cNvSpPr txBox="1">
            <a:spLocks noChangeArrowheads="1"/>
          </p:cNvSpPr>
          <p:nvPr/>
        </p:nvSpPr>
        <p:spPr bwMode="auto">
          <a:xfrm>
            <a:off x="3473194" y="3023131"/>
            <a:ext cx="1161871" cy="120904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Medium" panose="020B060302010202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panose="020B060302010202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panose="020B060302010202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panose="020B060302010202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panose="020B060302010202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panose="020B060302010202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panose="020B060302010202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panose="020B060302010202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panose="020B0603020102020204" charset="0"/>
                <a:ea typeface="微软雅黑" panose="020B0503020204020204" charset="-122"/>
              </a:defRPr>
            </a:lvl9pPr>
          </a:lstStyle>
          <a:p>
            <a:pPr algn="ctr" eaLnBrk="1" hangingPunct="1"/>
            <a:r>
              <a:rPr lang="id-ID" altLang="zh-CN" sz="6600" b="1" dirty="0">
                <a:solidFill>
                  <a:srgbClr val="BFBFBF"/>
                </a:solidFill>
              </a:rPr>
              <a:t>02</a:t>
            </a:r>
            <a:endParaRPr lang="id-ID" altLang="zh-CN" sz="6600" b="1" dirty="0">
              <a:solidFill>
                <a:srgbClr val="BFBFBF"/>
              </a:solidFill>
            </a:endParaRPr>
          </a:p>
        </p:txBody>
      </p:sp>
      <p:sp>
        <p:nvSpPr>
          <p:cNvPr id="1049053" name="TextBox 47"/>
          <p:cNvSpPr txBox="1">
            <a:spLocks noChangeArrowheads="1"/>
          </p:cNvSpPr>
          <p:nvPr/>
        </p:nvSpPr>
        <p:spPr bwMode="auto">
          <a:xfrm>
            <a:off x="6274024" y="1828118"/>
            <a:ext cx="1197342" cy="120904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Medium" panose="020B060302010202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panose="020B060302010202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panose="020B060302010202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panose="020B060302010202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panose="020B060302010202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panose="020B060302010202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panose="020B060302010202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panose="020B060302010202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panose="020B0603020102020204" charset="0"/>
                <a:ea typeface="微软雅黑" panose="020B0503020204020204" charset="-122"/>
              </a:defRPr>
            </a:lvl9pPr>
          </a:lstStyle>
          <a:p>
            <a:pPr algn="ctr" eaLnBrk="1" hangingPunct="1"/>
            <a:r>
              <a:rPr lang="id-ID" altLang="zh-CN" sz="6600" b="1" dirty="0">
                <a:solidFill>
                  <a:schemeClr val="accent1"/>
                </a:solidFill>
              </a:rPr>
              <a:t>03</a:t>
            </a:r>
            <a:endParaRPr lang="id-ID" altLang="zh-CN" sz="6600" b="1" dirty="0">
              <a:solidFill>
                <a:schemeClr val="accent1"/>
              </a:solidFill>
            </a:endParaRPr>
          </a:p>
        </p:txBody>
      </p:sp>
      <p:sp>
        <p:nvSpPr>
          <p:cNvPr id="1049054" name="TextBox 48"/>
          <p:cNvSpPr txBox="1">
            <a:spLocks noChangeArrowheads="1"/>
          </p:cNvSpPr>
          <p:nvPr/>
        </p:nvSpPr>
        <p:spPr bwMode="auto">
          <a:xfrm>
            <a:off x="8988425" y="1022599"/>
            <a:ext cx="1211579" cy="120904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Medium" panose="020B060302010202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panose="020B060302010202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panose="020B060302010202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panose="020B060302010202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panose="020B060302010202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panose="020B060302010202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panose="020B060302010202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panose="020B060302010202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panose="020B0603020102020204" charset="0"/>
                <a:ea typeface="微软雅黑" panose="020B0503020204020204" charset="-122"/>
              </a:defRPr>
            </a:lvl9pPr>
          </a:lstStyle>
          <a:p>
            <a:pPr algn="ctr" eaLnBrk="1" hangingPunct="1"/>
            <a:r>
              <a:rPr lang="id-ID" altLang="zh-CN" sz="6600" b="1" dirty="0">
                <a:solidFill>
                  <a:srgbClr val="BFBFBF"/>
                </a:solidFill>
              </a:rPr>
              <a:t>04</a:t>
            </a:r>
            <a:endParaRPr lang="id-ID" altLang="zh-CN" sz="6600" b="1" dirty="0">
              <a:solidFill>
                <a:srgbClr val="BFBFBF"/>
              </a:solidFill>
            </a:endParaRPr>
          </a:p>
        </p:txBody>
      </p:sp>
      <p:grpSp>
        <p:nvGrpSpPr>
          <p:cNvPr id="174" name="Group 50"/>
          <p:cNvGrpSpPr/>
          <p:nvPr/>
        </p:nvGrpSpPr>
        <p:grpSpPr bwMode="auto">
          <a:xfrm>
            <a:off x="1516135" y="4953066"/>
            <a:ext cx="1460500" cy="1298911"/>
            <a:chOff x="2411333" y="4814210"/>
            <a:chExt cx="1459811" cy="1298473"/>
          </a:xfrm>
        </p:grpSpPr>
        <p:sp>
          <p:nvSpPr>
            <p:cNvPr id="1049055" name="Rectangle 51"/>
            <p:cNvSpPr>
              <a:spLocks noChangeArrowheads="1"/>
            </p:cNvSpPr>
            <p:nvPr/>
          </p:nvSpPr>
          <p:spPr bwMode="auto">
            <a:xfrm>
              <a:off x="2411333" y="5411880"/>
              <a:ext cx="1459811" cy="700803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9pPr>
            </a:lstStyle>
            <a:p>
              <a:pPr eaLnBrk="1" latinLnBrk="0" hangingPunct="1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1"/>
                  </a:solidFill>
                  <a:latin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理论培训</a:t>
              </a:r>
              <a:endParaRPr lang="en-US" altLang="zh-CN" sz="1200" dirty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微软雅黑" panose="020B0503020204020204" charset="-122"/>
              </a:endParaRPr>
            </a:p>
            <a:p>
              <a:pPr eaLnBrk="1" latinLnBrk="0" hangingPunct="1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现场实操</a:t>
              </a:r>
              <a:endPara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1049056" name="TextBox 52"/>
            <p:cNvSpPr txBox="1">
              <a:spLocks noChangeArrowheads="1"/>
            </p:cNvSpPr>
            <p:nvPr/>
          </p:nvSpPr>
          <p:spPr bwMode="auto">
            <a:xfrm>
              <a:off x="2434427" y="4814210"/>
              <a:ext cx="1260343" cy="7008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9pPr>
            </a:lstStyle>
            <a:p>
              <a:pPr eaLnBrk="1" hangingPunct="1"/>
              <a:r>
                <a:rPr lang="zh-CN" altLang="en-US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储备干部</a:t>
              </a:r>
              <a:r>
                <a:rPr lang="en-US" altLang="zh-CN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-3</a:t>
              </a:r>
              <a:r>
                <a:rPr lang="zh-CN" altLang="en-US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个月</a:t>
              </a:r>
              <a:endPara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175" name="Group 53"/>
          <p:cNvGrpSpPr/>
          <p:nvPr/>
        </p:nvGrpSpPr>
        <p:grpSpPr bwMode="auto">
          <a:xfrm>
            <a:off x="3914033" y="4424923"/>
            <a:ext cx="1140040" cy="1076960"/>
            <a:chOff x="4549287" y="4322774"/>
            <a:chExt cx="1139883" cy="1077047"/>
          </a:xfrm>
        </p:grpSpPr>
        <p:sp>
          <p:nvSpPr>
            <p:cNvPr id="1049057" name="Rectangle 54"/>
            <p:cNvSpPr>
              <a:spLocks noChangeArrowheads="1"/>
            </p:cNvSpPr>
            <p:nvPr/>
          </p:nvSpPr>
          <p:spPr bwMode="auto">
            <a:xfrm>
              <a:off x="4549287" y="4698725"/>
              <a:ext cx="1037447" cy="7010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答辩定岗</a:t>
              </a:r>
              <a:endParaRPr lang="en-US" alt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eaLnBrk="1" hangingPunct="1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1"/>
                  </a:solidFill>
                  <a:latin typeface="微软雅黑" panose="020B0503020204020204" charset="-122"/>
                  <a:cs typeface="微软雅黑" panose="020B0503020204020204" charset="-122"/>
                </a:rPr>
                <a:t>定岗定薪</a:t>
              </a:r>
              <a:endPara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49058" name="TextBox 55"/>
            <p:cNvSpPr txBox="1">
              <a:spLocks noChangeArrowheads="1"/>
            </p:cNvSpPr>
            <p:nvPr/>
          </p:nvSpPr>
          <p:spPr bwMode="auto">
            <a:xfrm>
              <a:off x="4549287" y="4322774"/>
              <a:ext cx="1139883" cy="396273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9pPr>
            </a:lstStyle>
            <a:p>
              <a:pPr algn="ctr" eaLnBrk="1" hangingPunct="1"/>
              <a:r>
                <a:rPr lang="zh-CN" altLang="en-US" dirty="0">
                  <a:solidFill>
                    <a:schemeClr val="tx1"/>
                  </a:solidFill>
                  <a:latin typeface="微软雅黑" panose="020B0503020204020204" charset="-122"/>
                  <a:sym typeface="+mn-ea"/>
                </a:rPr>
                <a:t>正式定岗</a:t>
              </a:r>
              <a:endPara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176" name="Group 59"/>
          <p:cNvGrpSpPr/>
          <p:nvPr/>
        </p:nvGrpSpPr>
        <p:grpSpPr bwMode="auto">
          <a:xfrm>
            <a:off x="6025638" y="3188612"/>
            <a:ext cx="1401763" cy="1116568"/>
            <a:chOff x="8374013" y="3255459"/>
            <a:chExt cx="1401570" cy="1116184"/>
          </a:xfrm>
        </p:grpSpPr>
        <p:sp>
          <p:nvSpPr>
            <p:cNvPr id="1049059" name="Rectangle 60"/>
            <p:cNvSpPr>
              <a:spLocks noChangeArrowheads="1"/>
            </p:cNvSpPr>
            <p:nvPr/>
          </p:nvSpPr>
          <p:spPr bwMode="auto">
            <a:xfrm>
              <a:off x="8374013" y="3670845"/>
              <a:ext cx="1401570" cy="700798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1"/>
                  </a:solidFill>
                  <a:latin typeface="微软雅黑" panose="020B0503020204020204" charset="-122"/>
                  <a:cs typeface="微软雅黑" panose="020B0503020204020204" charset="-122"/>
                  <a:sym typeface="+mn-ea"/>
                </a:rPr>
                <a:t>基层班组长</a:t>
              </a:r>
              <a:endPara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eaLnBrk="1" hangingPunct="1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1"/>
                  </a:solidFill>
                  <a:latin typeface="微软雅黑" panose="020B0503020204020204" charset="-122"/>
                  <a:cs typeface="微软雅黑" panose="020B0503020204020204" charset="-122"/>
                  <a:sym typeface="+mn-ea"/>
                </a:rPr>
                <a:t>办公室行政</a:t>
              </a:r>
              <a:endPara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1049060" name="TextBox 61"/>
            <p:cNvSpPr txBox="1">
              <a:spLocks noChangeArrowheads="1"/>
            </p:cNvSpPr>
            <p:nvPr/>
          </p:nvSpPr>
          <p:spPr bwMode="auto">
            <a:xfrm>
              <a:off x="8374013" y="3255459"/>
              <a:ext cx="1139883" cy="396105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9pPr>
            </a:lstStyle>
            <a:p>
              <a:pPr eaLnBrk="1" hangingPunct="1"/>
              <a:r>
                <a:rPr lang="zh-CN" altLang="en-US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管理路线</a:t>
              </a:r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177" name="Group 62"/>
          <p:cNvGrpSpPr/>
          <p:nvPr/>
        </p:nvGrpSpPr>
        <p:grpSpPr bwMode="auto">
          <a:xfrm>
            <a:off x="7571863" y="3195573"/>
            <a:ext cx="1830705" cy="1119505"/>
            <a:chOff x="9917004" y="2683934"/>
            <a:chExt cx="1831044" cy="1118985"/>
          </a:xfrm>
        </p:grpSpPr>
        <p:sp>
          <p:nvSpPr>
            <p:cNvPr id="1049061" name="Rectangle 63"/>
            <p:cNvSpPr>
              <a:spLocks noChangeArrowheads="1"/>
            </p:cNvSpPr>
            <p:nvPr/>
          </p:nvSpPr>
          <p:spPr bwMode="auto">
            <a:xfrm>
              <a:off x="9917004" y="3102204"/>
              <a:ext cx="1831044" cy="7007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1"/>
                  </a:solidFill>
                  <a:latin typeface="微软雅黑" panose="020B0503020204020204" charset="-122"/>
                  <a:cs typeface="微软雅黑" panose="020B0503020204020204" charset="-122"/>
                  <a:sym typeface="+mn-ea"/>
                </a:rPr>
                <a:t>技术员</a:t>
              </a:r>
              <a:endPara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eaLnBrk="1" hangingPunct="1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1"/>
                  </a:solidFill>
                  <a:latin typeface="微软雅黑" panose="020B0503020204020204" charset="-122"/>
                  <a:cs typeface="微软雅黑" panose="020B0503020204020204" charset="-122"/>
                  <a:sym typeface="+mn-ea"/>
                </a:rPr>
                <a:t>技术担当</a:t>
              </a:r>
              <a:endPara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1049062" name="TextBox 64"/>
            <p:cNvSpPr txBox="1">
              <a:spLocks noChangeArrowheads="1"/>
            </p:cNvSpPr>
            <p:nvPr/>
          </p:nvSpPr>
          <p:spPr bwMode="auto">
            <a:xfrm>
              <a:off x="9917004" y="2683934"/>
              <a:ext cx="1705291" cy="396055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9pPr>
            </a:lstStyle>
            <a:p>
              <a:pPr eaLnBrk="1" hangingPunct="1"/>
              <a:r>
                <a:rPr lang="zh-CN" altLang="en-US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技术路线</a:t>
              </a:r>
              <a:endPara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endParaRPr>
            </a:p>
          </p:txBody>
        </p:sp>
      </p:grpSp>
      <p:sp>
        <p:nvSpPr>
          <p:cNvPr id="1049063" name="Freeform 23"/>
          <p:cNvSpPr>
            <a:spLocks noEditPoints="1" noChangeArrowheads="1"/>
          </p:cNvSpPr>
          <p:nvPr/>
        </p:nvSpPr>
        <p:spPr bwMode="auto">
          <a:xfrm>
            <a:off x="841375" y="5491163"/>
            <a:ext cx="546100" cy="454025"/>
          </a:xfrm>
          <a:custGeom>
            <a:avLst/>
            <a:gdLst>
              <a:gd name="T0" fmla="*/ 468086 w 364"/>
              <a:gd name="T1" fmla="*/ 165923 h 301"/>
              <a:gd name="T2" fmla="*/ 484589 w 364"/>
              <a:gd name="T3" fmla="*/ 208158 h 301"/>
              <a:gd name="T4" fmla="*/ 525096 w 364"/>
              <a:gd name="T5" fmla="*/ 191565 h 301"/>
              <a:gd name="T6" fmla="*/ 508593 w 364"/>
              <a:gd name="T7" fmla="*/ 150839 h 301"/>
              <a:gd name="T8" fmla="*/ 37507 w 364"/>
              <a:gd name="T9" fmla="*/ 150839 h 301"/>
              <a:gd name="T10" fmla="*/ 22504 w 364"/>
              <a:gd name="T11" fmla="*/ 191565 h 301"/>
              <a:gd name="T12" fmla="*/ 63012 w 364"/>
              <a:gd name="T13" fmla="*/ 208158 h 301"/>
              <a:gd name="T14" fmla="*/ 79515 w 364"/>
              <a:gd name="T15" fmla="*/ 165923 h 301"/>
              <a:gd name="T16" fmla="*/ 405074 w 364"/>
              <a:gd name="T17" fmla="*/ 90503 h 301"/>
              <a:gd name="T18" fmla="*/ 372068 w 364"/>
              <a:gd name="T19" fmla="*/ 104079 h 301"/>
              <a:gd name="T20" fmla="*/ 358566 w 364"/>
              <a:gd name="T21" fmla="*/ 137263 h 301"/>
              <a:gd name="T22" fmla="*/ 378069 w 364"/>
              <a:gd name="T23" fmla="*/ 174973 h 301"/>
              <a:gd name="T24" fmla="*/ 414076 w 364"/>
              <a:gd name="T25" fmla="*/ 182515 h 301"/>
              <a:gd name="T26" fmla="*/ 445582 w 364"/>
              <a:gd name="T27" fmla="*/ 155364 h 301"/>
              <a:gd name="T28" fmla="*/ 445582 w 364"/>
              <a:gd name="T29" fmla="*/ 120671 h 301"/>
              <a:gd name="T30" fmla="*/ 414076 w 364"/>
              <a:gd name="T31" fmla="*/ 93520 h 301"/>
              <a:gd name="T32" fmla="*/ 495091 w 364"/>
              <a:gd name="T33" fmla="*/ 276035 h 301"/>
              <a:gd name="T34" fmla="*/ 481588 w 364"/>
              <a:gd name="T35" fmla="*/ 229275 h 301"/>
              <a:gd name="T36" fmla="*/ 525096 w 364"/>
              <a:gd name="T37" fmla="*/ 238325 h 301"/>
              <a:gd name="T38" fmla="*/ 546100 w 364"/>
              <a:gd name="T39" fmla="*/ 279052 h 301"/>
              <a:gd name="T40" fmla="*/ 124523 w 364"/>
              <a:gd name="T41" fmla="*/ 95028 h 301"/>
              <a:gd name="T42" fmla="*/ 97518 w 364"/>
              <a:gd name="T43" fmla="*/ 128213 h 301"/>
              <a:gd name="T44" fmla="*/ 106520 w 364"/>
              <a:gd name="T45" fmla="*/ 164414 h 301"/>
              <a:gd name="T46" fmla="*/ 144026 w 364"/>
              <a:gd name="T47" fmla="*/ 182515 h 301"/>
              <a:gd name="T48" fmla="*/ 177032 w 364"/>
              <a:gd name="T49" fmla="*/ 168940 h 301"/>
              <a:gd name="T50" fmla="*/ 190535 w 364"/>
              <a:gd name="T51" fmla="*/ 137263 h 301"/>
              <a:gd name="T52" fmla="*/ 168031 w 364"/>
              <a:gd name="T53" fmla="*/ 98045 h 301"/>
              <a:gd name="T54" fmla="*/ 52510 w 364"/>
              <a:gd name="T55" fmla="*/ 226258 h 301"/>
              <a:gd name="T56" fmla="*/ 54010 w 364"/>
              <a:gd name="T57" fmla="*/ 265476 h 301"/>
              <a:gd name="T58" fmla="*/ 0 w 364"/>
              <a:gd name="T59" fmla="*/ 279052 h 301"/>
              <a:gd name="T60" fmla="*/ 22504 w 364"/>
              <a:gd name="T61" fmla="*/ 238325 h 301"/>
              <a:gd name="T62" fmla="*/ 274550 w 364"/>
              <a:gd name="T63" fmla="*/ 0 h 301"/>
              <a:gd name="T64" fmla="*/ 226541 w 364"/>
              <a:gd name="T65" fmla="*/ 19609 h 301"/>
              <a:gd name="T66" fmla="*/ 207038 w 364"/>
              <a:gd name="T67" fmla="*/ 67877 h 301"/>
              <a:gd name="T68" fmla="*/ 237043 w 364"/>
              <a:gd name="T69" fmla="*/ 122179 h 301"/>
              <a:gd name="T70" fmla="*/ 288053 w 364"/>
              <a:gd name="T71" fmla="*/ 134247 h 301"/>
              <a:gd name="T72" fmla="*/ 337562 w 364"/>
              <a:gd name="T73" fmla="*/ 93520 h 301"/>
              <a:gd name="T74" fmla="*/ 337562 w 364"/>
              <a:gd name="T75" fmla="*/ 40726 h 301"/>
              <a:gd name="T76" fmla="*/ 288053 w 364"/>
              <a:gd name="T77" fmla="*/ 0 h 301"/>
              <a:gd name="T78" fmla="*/ 397573 w 364"/>
              <a:gd name="T79" fmla="*/ 262460 h 301"/>
              <a:gd name="T80" fmla="*/ 384070 w 364"/>
              <a:gd name="T81" fmla="*/ 205141 h 301"/>
              <a:gd name="T82" fmla="*/ 418577 w 364"/>
              <a:gd name="T83" fmla="*/ 205141 h 301"/>
              <a:gd name="T84" fmla="*/ 474087 w 364"/>
              <a:gd name="T85" fmla="*/ 248884 h 301"/>
              <a:gd name="T86" fmla="*/ 150027 w 364"/>
              <a:gd name="T87" fmla="*/ 410282 h 301"/>
              <a:gd name="T88" fmla="*/ 76514 w 364"/>
              <a:gd name="T89" fmla="*/ 248884 h 301"/>
              <a:gd name="T90" fmla="*/ 127523 w 364"/>
              <a:gd name="T91" fmla="*/ 205141 h 301"/>
              <a:gd name="T92" fmla="*/ 163530 w 364"/>
              <a:gd name="T93" fmla="*/ 205141 h 301"/>
              <a:gd name="T94" fmla="*/ 150027 w 364"/>
              <a:gd name="T95" fmla="*/ 262460 h 301"/>
              <a:gd name="T96" fmla="*/ 378069 w 364"/>
              <a:gd name="T97" fmla="*/ 239834 h 301"/>
              <a:gd name="T98" fmla="*/ 315058 w 364"/>
              <a:gd name="T99" fmla="*/ 164414 h 301"/>
              <a:gd name="T100" fmla="*/ 231042 w 364"/>
              <a:gd name="T101" fmla="*/ 164414 h 301"/>
              <a:gd name="T102" fmla="*/ 168031 w 364"/>
              <a:gd name="T103" fmla="*/ 239834 h 301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64" h="301">
                <a:moveTo>
                  <a:pt x="332" y="98"/>
                </a:moveTo>
                <a:lnTo>
                  <a:pt x="332" y="98"/>
                </a:lnTo>
                <a:lnTo>
                  <a:pt x="323" y="100"/>
                </a:lnTo>
                <a:lnTo>
                  <a:pt x="317" y="105"/>
                </a:lnTo>
                <a:lnTo>
                  <a:pt x="312" y="110"/>
                </a:lnTo>
                <a:lnTo>
                  <a:pt x="310" y="120"/>
                </a:lnTo>
                <a:lnTo>
                  <a:pt x="312" y="127"/>
                </a:lnTo>
                <a:lnTo>
                  <a:pt x="317" y="134"/>
                </a:lnTo>
                <a:lnTo>
                  <a:pt x="323" y="138"/>
                </a:lnTo>
                <a:lnTo>
                  <a:pt x="332" y="139"/>
                </a:lnTo>
                <a:lnTo>
                  <a:pt x="339" y="138"/>
                </a:lnTo>
                <a:lnTo>
                  <a:pt x="346" y="134"/>
                </a:lnTo>
                <a:lnTo>
                  <a:pt x="350" y="127"/>
                </a:lnTo>
                <a:lnTo>
                  <a:pt x="352" y="120"/>
                </a:lnTo>
                <a:lnTo>
                  <a:pt x="350" y="110"/>
                </a:lnTo>
                <a:lnTo>
                  <a:pt x="346" y="105"/>
                </a:lnTo>
                <a:lnTo>
                  <a:pt x="339" y="100"/>
                </a:lnTo>
                <a:lnTo>
                  <a:pt x="332" y="98"/>
                </a:lnTo>
                <a:close/>
                <a:moveTo>
                  <a:pt x="35" y="98"/>
                </a:moveTo>
                <a:lnTo>
                  <a:pt x="35" y="98"/>
                </a:lnTo>
                <a:lnTo>
                  <a:pt x="25" y="100"/>
                </a:lnTo>
                <a:lnTo>
                  <a:pt x="20" y="105"/>
                </a:lnTo>
                <a:lnTo>
                  <a:pt x="15" y="110"/>
                </a:lnTo>
                <a:lnTo>
                  <a:pt x="13" y="120"/>
                </a:lnTo>
                <a:lnTo>
                  <a:pt x="15" y="127"/>
                </a:lnTo>
                <a:lnTo>
                  <a:pt x="20" y="134"/>
                </a:lnTo>
                <a:lnTo>
                  <a:pt x="25" y="138"/>
                </a:lnTo>
                <a:lnTo>
                  <a:pt x="35" y="139"/>
                </a:lnTo>
                <a:lnTo>
                  <a:pt x="42" y="138"/>
                </a:lnTo>
                <a:lnTo>
                  <a:pt x="49" y="134"/>
                </a:lnTo>
                <a:lnTo>
                  <a:pt x="53" y="127"/>
                </a:lnTo>
                <a:lnTo>
                  <a:pt x="54" y="120"/>
                </a:lnTo>
                <a:lnTo>
                  <a:pt x="53" y="110"/>
                </a:lnTo>
                <a:lnTo>
                  <a:pt x="49" y="105"/>
                </a:lnTo>
                <a:lnTo>
                  <a:pt x="42" y="100"/>
                </a:lnTo>
                <a:lnTo>
                  <a:pt x="35" y="98"/>
                </a:lnTo>
                <a:close/>
                <a:moveTo>
                  <a:pt x="270" y="60"/>
                </a:moveTo>
                <a:lnTo>
                  <a:pt x="270" y="60"/>
                </a:lnTo>
                <a:lnTo>
                  <a:pt x="263" y="62"/>
                </a:lnTo>
                <a:lnTo>
                  <a:pt x="258" y="63"/>
                </a:lnTo>
                <a:lnTo>
                  <a:pt x="252" y="65"/>
                </a:lnTo>
                <a:lnTo>
                  <a:pt x="248" y="69"/>
                </a:lnTo>
                <a:lnTo>
                  <a:pt x="245" y="74"/>
                </a:lnTo>
                <a:lnTo>
                  <a:pt x="241" y="80"/>
                </a:lnTo>
                <a:lnTo>
                  <a:pt x="239" y="85"/>
                </a:lnTo>
                <a:lnTo>
                  <a:pt x="239" y="91"/>
                </a:lnTo>
                <a:lnTo>
                  <a:pt x="239" y="98"/>
                </a:lnTo>
                <a:lnTo>
                  <a:pt x="241" y="103"/>
                </a:lnTo>
                <a:lnTo>
                  <a:pt x="245" y="109"/>
                </a:lnTo>
                <a:lnTo>
                  <a:pt x="248" y="112"/>
                </a:lnTo>
                <a:lnTo>
                  <a:pt x="252" y="116"/>
                </a:lnTo>
                <a:lnTo>
                  <a:pt x="258" y="120"/>
                </a:lnTo>
                <a:lnTo>
                  <a:pt x="263" y="121"/>
                </a:lnTo>
                <a:lnTo>
                  <a:pt x="270" y="121"/>
                </a:lnTo>
                <a:lnTo>
                  <a:pt x="276" y="121"/>
                </a:lnTo>
                <a:lnTo>
                  <a:pt x="281" y="120"/>
                </a:lnTo>
                <a:lnTo>
                  <a:pt x="287" y="116"/>
                </a:lnTo>
                <a:lnTo>
                  <a:pt x="292" y="112"/>
                </a:lnTo>
                <a:lnTo>
                  <a:pt x="296" y="109"/>
                </a:lnTo>
                <a:lnTo>
                  <a:pt x="297" y="103"/>
                </a:lnTo>
                <a:lnTo>
                  <a:pt x="299" y="98"/>
                </a:lnTo>
                <a:lnTo>
                  <a:pt x="301" y="91"/>
                </a:lnTo>
                <a:lnTo>
                  <a:pt x="299" y="85"/>
                </a:lnTo>
                <a:lnTo>
                  <a:pt x="297" y="80"/>
                </a:lnTo>
                <a:lnTo>
                  <a:pt x="296" y="74"/>
                </a:lnTo>
                <a:lnTo>
                  <a:pt x="292" y="69"/>
                </a:lnTo>
                <a:lnTo>
                  <a:pt x="287" y="65"/>
                </a:lnTo>
                <a:lnTo>
                  <a:pt x="281" y="63"/>
                </a:lnTo>
                <a:lnTo>
                  <a:pt x="276" y="62"/>
                </a:lnTo>
                <a:lnTo>
                  <a:pt x="270" y="60"/>
                </a:lnTo>
                <a:close/>
                <a:moveTo>
                  <a:pt x="364" y="248"/>
                </a:moveTo>
                <a:lnTo>
                  <a:pt x="330" y="248"/>
                </a:lnTo>
                <a:lnTo>
                  <a:pt x="330" y="183"/>
                </a:lnTo>
                <a:lnTo>
                  <a:pt x="330" y="176"/>
                </a:lnTo>
                <a:lnTo>
                  <a:pt x="328" y="167"/>
                </a:lnTo>
                <a:lnTo>
                  <a:pt x="321" y="152"/>
                </a:lnTo>
                <a:lnTo>
                  <a:pt x="332" y="150"/>
                </a:lnTo>
                <a:lnTo>
                  <a:pt x="337" y="152"/>
                </a:lnTo>
                <a:lnTo>
                  <a:pt x="345" y="154"/>
                </a:lnTo>
                <a:lnTo>
                  <a:pt x="350" y="158"/>
                </a:lnTo>
                <a:lnTo>
                  <a:pt x="355" y="161"/>
                </a:lnTo>
                <a:lnTo>
                  <a:pt x="359" y="167"/>
                </a:lnTo>
                <a:lnTo>
                  <a:pt x="363" y="172"/>
                </a:lnTo>
                <a:lnTo>
                  <a:pt x="364" y="178"/>
                </a:lnTo>
                <a:lnTo>
                  <a:pt x="364" y="185"/>
                </a:lnTo>
                <a:lnTo>
                  <a:pt x="364" y="248"/>
                </a:lnTo>
                <a:close/>
                <a:moveTo>
                  <a:pt x="96" y="60"/>
                </a:moveTo>
                <a:lnTo>
                  <a:pt x="96" y="60"/>
                </a:lnTo>
                <a:lnTo>
                  <a:pt x="89" y="62"/>
                </a:lnTo>
                <a:lnTo>
                  <a:pt x="83" y="63"/>
                </a:lnTo>
                <a:lnTo>
                  <a:pt x="78" y="65"/>
                </a:lnTo>
                <a:lnTo>
                  <a:pt x="74" y="69"/>
                </a:lnTo>
                <a:lnTo>
                  <a:pt x="71" y="74"/>
                </a:lnTo>
                <a:lnTo>
                  <a:pt x="67" y="80"/>
                </a:lnTo>
                <a:lnTo>
                  <a:pt x="65" y="85"/>
                </a:lnTo>
                <a:lnTo>
                  <a:pt x="65" y="91"/>
                </a:lnTo>
                <a:lnTo>
                  <a:pt x="65" y="98"/>
                </a:lnTo>
                <a:lnTo>
                  <a:pt x="67" y="103"/>
                </a:lnTo>
                <a:lnTo>
                  <a:pt x="71" y="109"/>
                </a:lnTo>
                <a:lnTo>
                  <a:pt x="74" y="112"/>
                </a:lnTo>
                <a:lnTo>
                  <a:pt x="78" y="116"/>
                </a:lnTo>
                <a:lnTo>
                  <a:pt x="83" y="120"/>
                </a:lnTo>
                <a:lnTo>
                  <a:pt x="89" y="121"/>
                </a:lnTo>
                <a:lnTo>
                  <a:pt x="96" y="121"/>
                </a:lnTo>
                <a:lnTo>
                  <a:pt x="102" y="121"/>
                </a:lnTo>
                <a:lnTo>
                  <a:pt x="107" y="120"/>
                </a:lnTo>
                <a:lnTo>
                  <a:pt x="112" y="116"/>
                </a:lnTo>
                <a:lnTo>
                  <a:pt x="118" y="112"/>
                </a:lnTo>
                <a:lnTo>
                  <a:pt x="122" y="109"/>
                </a:lnTo>
                <a:lnTo>
                  <a:pt x="123" y="103"/>
                </a:lnTo>
                <a:lnTo>
                  <a:pt x="125" y="98"/>
                </a:lnTo>
                <a:lnTo>
                  <a:pt x="127" y="91"/>
                </a:lnTo>
                <a:lnTo>
                  <a:pt x="125" y="85"/>
                </a:lnTo>
                <a:lnTo>
                  <a:pt x="123" y="80"/>
                </a:lnTo>
                <a:lnTo>
                  <a:pt x="122" y="74"/>
                </a:lnTo>
                <a:lnTo>
                  <a:pt x="118" y="69"/>
                </a:lnTo>
                <a:lnTo>
                  <a:pt x="112" y="65"/>
                </a:lnTo>
                <a:lnTo>
                  <a:pt x="107" y="63"/>
                </a:lnTo>
                <a:lnTo>
                  <a:pt x="102" y="62"/>
                </a:lnTo>
                <a:lnTo>
                  <a:pt x="96" y="60"/>
                </a:lnTo>
                <a:close/>
                <a:moveTo>
                  <a:pt x="35" y="150"/>
                </a:moveTo>
                <a:lnTo>
                  <a:pt x="35" y="150"/>
                </a:lnTo>
                <a:lnTo>
                  <a:pt x="44" y="152"/>
                </a:lnTo>
                <a:lnTo>
                  <a:pt x="38" y="167"/>
                </a:lnTo>
                <a:lnTo>
                  <a:pt x="36" y="176"/>
                </a:lnTo>
                <a:lnTo>
                  <a:pt x="35" y="183"/>
                </a:lnTo>
                <a:lnTo>
                  <a:pt x="35" y="248"/>
                </a:lnTo>
                <a:lnTo>
                  <a:pt x="0" y="248"/>
                </a:lnTo>
                <a:lnTo>
                  <a:pt x="0" y="185"/>
                </a:lnTo>
                <a:lnTo>
                  <a:pt x="0" y="178"/>
                </a:lnTo>
                <a:lnTo>
                  <a:pt x="2" y="172"/>
                </a:lnTo>
                <a:lnTo>
                  <a:pt x="6" y="167"/>
                </a:lnTo>
                <a:lnTo>
                  <a:pt x="9" y="161"/>
                </a:lnTo>
                <a:lnTo>
                  <a:pt x="15" y="158"/>
                </a:lnTo>
                <a:lnTo>
                  <a:pt x="20" y="154"/>
                </a:lnTo>
                <a:lnTo>
                  <a:pt x="27" y="152"/>
                </a:lnTo>
                <a:lnTo>
                  <a:pt x="35" y="150"/>
                </a:lnTo>
                <a:close/>
                <a:moveTo>
                  <a:pt x="183" y="0"/>
                </a:moveTo>
                <a:lnTo>
                  <a:pt x="183" y="0"/>
                </a:lnTo>
                <a:lnTo>
                  <a:pt x="174" y="0"/>
                </a:lnTo>
                <a:lnTo>
                  <a:pt x="165" y="4"/>
                </a:lnTo>
                <a:lnTo>
                  <a:pt x="158" y="7"/>
                </a:lnTo>
                <a:lnTo>
                  <a:pt x="151" y="13"/>
                </a:lnTo>
                <a:lnTo>
                  <a:pt x="145" y="20"/>
                </a:lnTo>
                <a:lnTo>
                  <a:pt x="141" y="27"/>
                </a:lnTo>
                <a:lnTo>
                  <a:pt x="138" y="36"/>
                </a:lnTo>
                <a:lnTo>
                  <a:pt x="138" y="45"/>
                </a:lnTo>
                <a:lnTo>
                  <a:pt x="138" y="54"/>
                </a:lnTo>
                <a:lnTo>
                  <a:pt x="141" y="62"/>
                </a:lnTo>
                <a:lnTo>
                  <a:pt x="145" y="71"/>
                </a:lnTo>
                <a:lnTo>
                  <a:pt x="151" y="76"/>
                </a:lnTo>
                <a:lnTo>
                  <a:pt x="158" y="81"/>
                </a:lnTo>
                <a:lnTo>
                  <a:pt x="165" y="87"/>
                </a:lnTo>
                <a:lnTo>
                  <a:pt x="174" y="89"/>
                </a:lnTo>
                <a:lnTo>
                  <a:pt x="183" y="91"/>
                </a:lnTo>
                <a:lnTo>
                  <a:pt x="192" y="89"/>
                </a:lnTo>
                <a:lnTo>
                  <a:pt x="200" y="87"/>
                </a:lnTo>
                <a:lnTo>
                  <a:pt x="209" y="81"/>
                </a:lnTo>
                <a:lnTo>
                  <a:pt x="214" y="76"/>
                </a:lnTo>
                <a:lnTo>
                  <a:pt x="219" y="71"/>
                </a:lnTo>
                <a:lnTo>
                  <a:pt x="225" y="62"/>
                </a:lnTo>
                <a:lnTo>
                  <a:pt x="227" y="54"/>
                </a:lnTo>
                <a:lnTo>
                  <a:pt x="229" y="45"/>
                </a:lnTo>
                <a:lnTo>
                  <a:pt x="227" y="36"/>
                </a:lnTo>
                <a:lnTo>
                  <a:pt x="225" y="27"/>
                </a:lnTo>
                <a:lnTo>
                  <a:pt x="219" y="20"/>
                </a:lnTo>
                <a:lnTo>
                  <a:pt x="214" y="13"/>
                </a:lnTo>
                <a:lnTo>
                  <a:pt x="209" y="7"/>
                </a:lnTo>
                <a:lnTo>
                  <a:pt x="200" y="4"/>
                </a:lnTo>
                <a:lnTo>
                  <a:pt x="192" y="0"/>
                </a:lnTo>
                <a:lnTo>
                  <a:pt x="183" y="0"/>
                </a:lnTo>
                <a:close/>
                <a:moveTo>
                  <a:pt x="319" y="272"/>
                </a:moveTo>
                <a:lnTo>
                  <a:pt x="265" y="272"/>
                </a:lnTo>
                <a:lnTo>
                  <a:pt x="265" y="174"/>
                </a:lnTo>
                <a:lnTo>
                  <a:pt x="265" y="163"/>
                </a:lnTo>
                <a:lnTo>
                  <a:pt x="263" y="154"/>
                </a:lnTo>
                <a:lnTo>
                  <a:pt x="259" y="145"/>
                </a:lnTo>
                <a:lnTo>
                  <a:pt x="256" y="136"/>
                </a:lnTo>
                <a:lnTo>
                  <a:pt x="263" y="134"/>
                </a:lnTo>
                <a:lnTo>
                  <a:pt x="270" y="134"/>
                </a:lnTo>
                <a:lnTo>
                  <a:pt x="279" y="136"/>
                </a:lnTo>
                <a:lnTo>
                  <a:pt x="288" y="138"/>
                </a:lnTo>
                <a:lnTo>
                  <a:pt x="297" y="143"/>
                </a:lnTo>
                <a:lnTo>
                  <a:pt x="305" y="149"/>
                </a:lnTo>
                <a:lnTo>
                  <a:pt x="310" y="156"/>
                </a:lnTo>
                <a:lnTo>
                  <a:pt x="316" y="165"/>
                </a:lnTo>
                <a:lnTo>
                  <a:pt x="317" y="174"/>
                </a:lnTo>
                <a:lnTo>
                  <a:pt x="319" y="183"/>
                </a:lnTo>
                <a:lnTo>
                  <a:pt x="319" y="272"/>
                </a:lnTo>
                <a:close/>
                <a:moveTo>
                  <a:pt x="100" y="174"/>
                </a:moveTo>
                <a:lnTo>
                  <a:pt x="100" y="272"/>
                </a:lnTo>
                <a:lnTo>
                  <a:pt x="45" y="272"/>
                </a:lnTo>
                <a:lnTo>
                  <a:pt x="45" y="183"/>
                </a:lnTo>
                <a:lnTo>
                  <a:pt x="47" y="174"/>
                </a:lnTo>
                <a:lnTo>
                  <a:pt x="51" y="165"/>
                </a:lnTo>
                <a:lnTo>
                  <a:pt x="54" y="156"/>
                </a:lnTo>
                <a:lnTo>
                  <a:pt x="60" y="149"/>
                </a:lnTo>
                <a:lnTo>
                  <a:pt x="67" y="143"/>
                </a:lnTo>
                <a:lnTo>
                  <a:pt x="76" y="138"/>
                </a:lnTo>
                <a:lnTo>
                  <a:pt x="85" y="136"/>
                </a:lnTo>
                <a:lnTo>
                  <a:pt x="96" y="134"/>
                </a:lnTo>
                <a:lnTo>
                  <a:pt x="103" y="134"/>
                </a:lnTo>
                <a:lnTo>
                  <a:pt x="109" y="136"/>
                </a:lnTo>
                <a:lnTo>
                  <a:pt x="105" y="145"/>
                </a:lnTo>
                <a:lnTo>
                  <a:pt x="102" y="154"/>
                </a:lnTo>
                <a:lnTo>
                  <a:pt x="100" y="163"/>
                </a:lnTo>
                <a:lnTo>
                  <a:pt x="100" y="174"/>
                </a:lnTo>
                <a:close/>
                <a:moveTo>
                  <a:pt x="111" y="301"/>
                </a:moveTo>
                <a:lnTo>
                  <a:pt x="254" y="301"/>
                </a:lnTo>
                <a:lnTo>
                  <a:pt x="254" y="174"/>
                </a:lnTo>
                <a:lnTo>
                  <a:pt x="252" y="159"/>
                </a:lnTo>
                <a:lnTo>
                  <a:pt x="248" y="145"/>
                </a:lnTo>
                <a:lnTo>
                  <a:pt x="241" y="134"/>
                </a:lnTo>
                <a:lnTo>
                  <a:pt x="232" y="123"/>
                </a:lnTo>
                <a:lnTo>
                  <a:pt x="223" y="114"/>
                </a:lnTo>
                <a:lnTo>
                  <a:pt x="210" y="109"/>
                </a:lnTo>
                <a:lnTo>
                  <a:pt x="198" y="103"/>
                </a:lnTo>
                <a:lnTo>
                  <a:pt x="183" y="101"/>
                </a:lnTo>
                <a:lnTo>
                  <a:pt x="169" y="103"/>
                </a:lnTo>
                <a:lnTo>
                  <a:pt x="154" y="109"/>
                </a:lnTo>
                <a:lnTo>
                  <a:pt x="143" y="114"/>
                </a:lnTo>
                <a:lnTo>
                  <a:pt x="132" y="123"/>
                </a:lnTo>
                <a:lnTo>
                  <a:pt x="123" y="134"/>
                </a:lnTo>
                <a:lnTo>
                  <a:pt x="116" y="145"/>
                </a:lnTo>
                <a:lnTo>
                  <a:pt x="112" y="159"/>
                </a:lnTo>
                <a:lnTo>
                  <a:pt x="111" y="174"/>
                </a:lnTo>
                <a:lnTo>
                  <a:pt x="111" y="3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049064" name="Freeform 104"/>
          <p:cNvSpPr>
            <a:spLocks noEditPoints="1" noChangeArrowheads="1"/>
          </p:cNvSpPr>
          <p:nvPr/>
        </p:nvSpPr>
        <p:spPr bwMode="auto">
          <a:xfrm>
            <a:off x="5543038" y="3479967"/>
            <a:ext cx="465138" cy="452438"/>
          </a:xfrm>
          <a:custGeom>
            <a:avLst/>
            <a:gdLst>
              <a:gd name="T0" fmla="*/ 364607 w 310"/>
              <a:gd name="T1" fmla="*/ 67640 h 301"/>
              <a:gd name="T2" fmla="*/ 364607 w 310"/>
              <a:gd name="T3" fmla="*/ 30062 h 301"/>
              <a:gd name="T4" fmla="*/ 357105 w 310"/>
              <a:gd name="T5" fmla="*/ 9019 h 301"/>
              <a:gd name="T6" fmla="*/ 331598 w 310"/>
              <a:gd name="T7" fmla="*/ 0 h 301"/>
              <a:gd name="T8" fmla="*/ 321095 w 310"/>
              <a:gd name="T9" fmla="*/ 3006 h 301"/>
              <a:gd name="T10" fmla="*/ 304590 w 310"/>
              <a:gd name="T11" fmla="*/ 19541 h 301"/>
              <a:gd name="T12" fmla="*/ 303089 w 310"/>
              <a:gd name="T13" fmla="*/ 67640 h 301"/>
              <a:gd name="T14" fmla="*/ 163548 w 310"/>
              <a:gd name="T15" fmla="*/ 30062 h 301"/>
              <a:gd name="T16" fmla="*/ 160547 w 310"/>
              <a:gd name="T17" fmla="*/ 19541 h 301"/>
              <a:gd name="T18" fmla="*/ 144042 w 310"/>
              <a:gd name="T19" fmla="*/ 3006 h 301"/>
              <a:gd name="T20" fmla="*/ 130538 w 310"/>
              <a:gd name="T21" fmla="*/ 0 h 301"/>
              <a:gd name="T22" fmla="*/ 109532 w 310"/>
              <a:gd name="T23" fmla="*/ 9019 h 301"/>
              <a:gd name="T24" fmla="*/ 100530 w 310"/>
              <a:gd name="T25" fmla="*/ 30062 h 301"/>
              <a:gd name="T26" fmla="*/ 25508 w 310"/>
              <a:gd name="T27" fmla="*/ 67640 h 301"/>
              <a:gd name="T28" fmla="*/ 13504 w 310"/>
              <a:gd name="T29" fmla="*/ 70646 h 301"/>
              <a:gd name="T30" fmla="*/ 3001 w 310"/>
              <a:gd name="T31" fmla="*/ 81168 h 301"/>
              <a:gd name="T32" fmla="*/ 0 w 310"/>
              <a:gd name="T33" fmla="*/ 431394 h 301"/>
              <a:gd name="T34" fmla="*/ 3001 w 310"/>
              <a:gd name="T35" fmla="*/ 438910 h 301"/>
              <a:gd name="T36" fmla="*/ 13504 w 310"/>
              <a:gd name="T37" fmla="*/ 452438 h 301"/>
              <a:gd name="T38" fmla="*/ 441130 w 310"/>
              <a:gd name="T39" fmla="*/ 452438 h 301"/>
              <a:gd name="T40" fmla="*/ 451633 w 310"/>
              <a:gd name="T41" fmla="*/ 452438 h 301"/>
              <a:gd name="T42" fmla="*/ 462136 w 310"/>
              <a:gd name="T43" fmla="*/ 438910 h 301"/>
              <a:gd name="T44" fmla="*/ 465137 w 310"/>
              <a:gd name="T45" fmla="*/ 93193 h 301"/>
              <a:gd name="T46" fmla="*/ 462136 w 310"/>
              <a:gd name="T47" fmla="*/ 81168 h 301"/>
              <a:gd name="T48" fmla="*/ 451633 w 310"/>
              <a:gd name="T49" fmla="*/ 70646 h 301"/>
              <a:gd name="T50" fmla="*/ 441130 w 310"/>
              <a:gd name="T51" fmla="*/ 67640 h 301"/>
              <a:gd name="T52" fmla="*/ 217564 w 310"/>
              <a:gd name="T53" fmla="*/ 234486 h 301"/>
              <a:gd name="T54" fmla="*/ 144042 w 310"/>
              <a:gd name="T55" fmla="*/ 171355 h 301"/>
              <a:gd name="T56" fmla="*/ 247573 w 310"/>
              <a:gd name="T57" fmla="*/ 171355 h 301"/>
              <a:gd name="T58" fmla="*/ 321095 w 310"/>
              <a:gd name="T59" fmla="*/ 234486 h 301"/>
              <a:gd name="T60" fmla="*/ 247573 w 310"/>
              <a:gd name="T61" fmla="*/ 171355 h 301"/>
              <a:gd name="T62" fmla="*/ 112533 w 310"/>
              <a:gd name="T63" fmla="*/ 234486 h 301"/>
              <a:gd name="T64" fmla="*/ 46514 w 310"/>
              <a:gd name="T65" fmla="*/ 171355 h 301"/>
              <a:gd name="T66" fmla="*/ 112533 w 310"/>
              <a:gd name="T67" fmla="*/ 267555 h 301"/>
              <a:gd name="T68" fmla="*/ 46514 w 310"/>
              <a:gd name="T69" fmla="*/ 314151 h 301"/>
              <a:gd name="T70" fmla="*/ 112533 w 310"/>
              <a:gd name="T71" fmla="*/ 267555 h 301"/>
              <a:gd name="T72" fmla="*/ 217564 w 310"/>
              <a:gd name="T73" fmla="*/ 267555 h 301"/>
              <a:gd name="T74" fmla="*/ 144042 w 310"/>
              <a:gd name="T75" fmla="*/ 314151 h 301"/>
              <a:gd name="T76" fmla="*/ 217564 w 310"/>
              <a:gd name="T77" fmla="*/ 344214 h 301"/>
              <a:gd name="T78" fmla="*/ 144042 w 310"/>
              <a:gd name="T79" fmla="*/ 405841 h 301"/>
              <a:gd name="T80" fmla="*/ 217564 w 310"/>
              <a:gd name="T81" fmla="*/ 344214 h 301"/>
              <a:gd name="T82" fmla="*/ 321095 w 310"/>
              <a:gd name="T83" fmla="*/ 344214 h 301"/>
              <a:gd name="T84" fmla="*/ 247573 w 310"/>
              <a:gd name="T85" fmla="*/ 405841 h 301"/>
              <a:gd name="T86" fmla="*/ 247573 w 310"/>
              <a:gd name="T87" fmla="*/ 314151 h 301"/>
              <a:gd name="T88" fmla="*/ 321095 w 310"/>
              <a:gd name="T89" fmla="*/ 267555 h 301"/>
              <a:gd name="T90" fmla="*/ 247573 w 310"/>
              <a:gd name="T91" fmla="*/ 314151 h 301"/>
              <a:gd name="T92" fmla="*/ 418623 w 310"/>
              <a:gd name="T93" fmla="*/ 267555 h 301"/>
              <a:gd name="T94" fmla="*/ 354104 w 310"/>
              <a:gd name="T95" fmla="*/ 314151 h 301"/>
              <a:gd name="T96" fmla="*/ 354104 w 310"/>
              <a:gd name="T97" fmla="*/ 234486 h 301"/>
              <a:gd name="T98" fmla="*/ 418623 w 310"/>
              <a:gd name="T99" fmla="*/ 171355 h 301"/>
              <a:gd name="T100" fmla="*/ 354104 w 310"/>
              <a:gd name="T101" fmla="*/ 234486 h 301"/>
              <a:gd name="T102" fmla="*/ 112533 w 310"/>
              <a:gd name="T103" fmla="*/ 344214 h 301"/>
              <a:gd name="T104" fmla="*/ 46514 w 310"/>
              <a:gd name="T105" fmla="*/ 405841 h 301"/>
              <a:gd name="T106" fmla="*/ 354104 w 310"/>
              <a:gd name="T107" fmla="*/ 405841 h 301"/>
              <a:gd name="T108" fmla="*/ 418623 w 310"/>
              <a:gd name="T109" fmla="*/ 344214 h 301"/>
              <a:gd name="T110" fmla="*/ 354104 w 310"/>
              <a:gd name="T111" fmla="*/ 405841 h 30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310" h="301">
                <a:moveTo>
                  <a:pt x="294" y="45"/>
                </a:moveTo>
                <a:lnTo>
                  <a:pt x="243" y="45"/>
                </a:lnTo>
                <a:lnTo>
                  <a:pt x="243" y="20"/>
                </a:lnTo>
                <a:lnTo>
                  <a:pt x="241" y="13"/>
                </a:lnTo>
                <a:lnTo>
                  <a:pt x="238" y="6"/>
                </a:lnTo>
                <a:lnTo>
                  <a:pt x="231" y="2"/>
                </a:lnTo>
                <a:lnTo>
                  <a:pt x="221" y="0"/>
                </a:lnTo>
                <a:lnTo>
                  <a:pt x="214" y="2"/>
                </a:lnTo>
                <a:lnTo>
                  <a:pt x="207" y="6"/>
                </a:lnTo>
                <a:lnTo>
                  <a:pt x="203" y="13"/>
                </a:lnTo>
                <a:lnTo>
                  <a:pt x="202" y="20"/>
                </a:lnTo>
                <a:lnTo>
                  <a:pt x="202" y="45"/>
                </a:lnTo>
                <a:lnTo>
                  <a:pt x="109" y="45"/>
                </a:lnTo>
                <a:lnTo>
                  <a:pt x="109" y="20"/>
                </a:lnTo>
                <a:lnTo>
                  <a:pt x="107" y="13"/>
                </a:lnTo>
                <a:lnTo>
                  <a:pt x="102" y="6"/>
                </a:lnTo>
                <a:lnTo>
                  <a:pt x="96" y="2"/>
                </a:lnTo>
                <a:lnTo>
                  <a:pt x="87" y="0"/>
                </a:lnTo>
                <a:lnTo>
                  <a:pt x="80" y="2"/>
                </a:lnTo>
                <a:lnTo>
                  <a:pt x="73" y="6"/>
                </a:lnTo>
                <a:lnTo>
                  <a:pt x="69" y="13"/>
                </a:lnTo>
                <a:lnTo>
                  <a:pt x="67" y="20"/>
                </a:lnTo>
                <a:lnTo>
                  <a:pt x="67" y="45"/>
                </a:lnTo>
                <a:lnTo>
                  <a:pt x="17" y="45"/>
                </a:lnTo>
                <a:lnTo>
                  <a:pt x="9" y="47"/>
                </a:lnTo>
                <a:lnTo>
                  <a:pt x="4" y="51"/>
                </a:lnTo>
                <a:lnTo>
                  <a:pt x="2" y="54"/>
                </a:lnTo>
                <a:lnTo>
                  <a:pt x="0" y="62"/>
                </a:lnTo>
                <a:lnTo>
                  <a:pt x="0" y="287"/>
                </a:lnTo>
                <a:lnTo>
                  <a:pt x="2" y="292"/>
                </a:lnTo>
                <a:lnTo>
                  <a:pt x="4" y="297"/>
                </a:lnTo>
                <a:lnTo>
                  <a:pt x="9" y="301"/>
                </a:lnTo>
                <a:lnTo>
                  <a:pt x="17" y="301"/>
                </a:lnTo>
                <a:lnTo>
                  <a:pt x="294" y="301"/>
                </a:lnTo>
                <a:lnTo>
                  <a:pt x="301" y="301"/>
                </a:lnTo>
                <a:lnTo>
                  <a:pt x="305" y="297"/>
                </a:lnTo>
                <a:lnTo>
                  <a:pt x="308" y="292"/>
                </a:lnTo>
                <a:lnTo>
                  <a:pt x="310" y="287"/>
                </a:lnTo>
                <a:lnTo>
                  <a:pt x="310" y="62"/>
                </a:lnTo>
                <a:lnTo>
                  <a:pt x="308" y="54"/>
                </a:lnTo>
                <a:lnTo>
                  <a:pt x="305" y="51"/>
                </a:lnTo>
                <a:lnTo>
                  <a:pt x="301" y="47"/>
                </a:lnTo>
                <a:lnTo>
                  <a:pt x="294" y="45"/>
                </a:lnTo>
                <a:close/>
                <a:moveTo>
                  <a:pt x="145" y="114"/>
                </a:moveTo>
                <a:lnTo>
                  <a:pt x="145" y="156"/>
                </a:lnTo>
                <a:lnTo>
                  <a:pt x="96" y="156"/>
                </a:lnTo>
                <a:lnTo>
                  <a:pt x="96" y="114"/>
                </a:lnTo>
                <a:lnTo>
                  <a:pt x="145" y="114"/>
                </a:lnTo>
                <a:close/>
                <a:moveTo>
                  <a:pt x="165" y="114"/>
                </a:moveTo>
                <a:lnTo>
                  <a:pt x="214" y="114"/>
                </a:lnTo>
                <a:lnTo>
                  <a:pt x="214" y="156"/>
                </a:lnTo>
                <a:lnTo>
                  <a:pt x="165" y="156"/>
                </a:lnTo>
                <a:lnTo>
                  <a:pt x="165" y="114"/>
                </a:lnTo>
                <a:close/>
                <a:moveTo>
                  <a:pt x="75" y="114"/>
                </a:moveTo>
                <a:lnTo>
                  <a:pt x="75" y="156"/>
                </a:lnTo>
                <a:lnTo>
                  <a:pt x="31" y="156"/>
                </a:lnTo>
                <a:lnTo>
                  <a:pt x="31" y="114"/>
                </a:lnTo>
                <a:lnTo>
                  <a:pt x="75" y="114"/>
                </a:lnTo>
                <a:close/>
                <a:moveTo>
                  <a:pt x="75" y="178"/>
                </a:moveTo>
                <a:lnTo>
                  <a:pt x="75" y="209"/>
                </a:lnTo>
                <a:lnTo>
                  <a:pt x="31" y="209"/>
                </a:lnTo>
                <a:lnTo>
                  <a:pt x="31" y="178"/>
                </a:lnTo>
                <a:lnTo>
                  <a:pt x="75" y="178"/>
                </a:lnTo>
                <a:close/>
                <a:moveTo>
                  <a:pt x="96" y="178"/>
                </a:moveTo>
                <a:lnTo>
                  <a:pt x="145" y="178"/>
                </a:lnTo>
                <a:lnTo>
                  <a:pt x="145" y="209"/>
                </a:lnTo>
                <a:lnTo>
                  <a:pt x="96" y="209"/>
                </a:lnTo>
                <a:lnTo>
                  <a:pt x="96" y="178"/>
                </a:lnTo>
                <a:close/>
                <a:moveTo>
                  <a:pt x="145" y="229"/>
                </a:moveTo>
                <a:lnTo>
                  <a:pt x="145" y="270"/>
                </a:lnTo>
                <a:lnTo>
                  <a:pt x="96" y="270"/>
                </a:lnTo>
                <a:lnTo>
                  <a:pt x="96" y="229"/>
                </a:lnTo>
                <a:lnTo>
                  <a:pt x="145" y="229"/>
                </a:lnTo>
                <a:close/>
                <a:moveTo>
                  <a:pt x="165" y="229"/>
                </a:moveTo>
                <a:lnTo>
                  <a:pt x="214" y="229"/>
                </a:lnTo>
                <a:lnTo>
                  <a:pt x="214" y="270"/>
                </a:lnTo>
                <a:lnTo>
                  <a:pt x="165" y="270"/>
                </a:lnTo>
                <a:lnTo>
                  <a:pt x="165" y="229"/>
                </a:lnTo>
                <a:close/>
                <a:moveTo>
                  <a:pt x="165" y="209"/>
                </a:moveTo>
                <a:lnTo>
                  <a:pt x="165" y="178"/>
                </a:lnTo>
                <a:lnTo>
                  <a:pt x="214" y="178"/>
                </a:lnTo>
                <a:lnTo>
                  <a:pt x="214" y="209"/>
                </a:lnTo>
                <a:lnTo>
                  <a:pt x="165" y="209"/>
                </a:lnTo>
                <a:close/>
                <a:moveTo>
                  <a:pt x="236" y="178"/>
                </a:moveTo>
                <a:lnTo>
                  <a:pt x="279" y="178"/>
                </a:lnTo>
                <a:lnTo>
                  <a:pt x="279" y="209"/>
                </a:lnTo>
                <a:lnTo>
                  <a:pt x="236" y="209"/>
                </a:lnTo>
                <a:lnTo>
                  <a:pt x="236" y="178"/>
                </a:lnTo>
                <a:close/>
                <a:moveTo>
                  <a:pt x="236" y="156"/>
                </a:moveTo>
                <a:lnTo>
                  <a:pt x="236" y="114"/>
                </a:lnTo>
                <a:lnTo>
                  <a:pt x="279" y="114"/>
                </a:lnTo>
                <a:lnTo>
                  <a:pt x="279" y="156"/>
                </a:lnTo>
                <a:lnTo>
                  <a:pt x="236" y="156"/>
                </a:lnTo>
                <a:close/>
                <a:moveTo>
                  <a:pt x="31" y="229"/>
                </a:moveTo>
                <a:lnTo>
                  <a:pt x="75" y="229"/>
                </a:lnTo>
                <a:lnTo>
                  <a:pt x="75" y="270"/>
                </a:lnTo>
                <a:lnTo>
                  <a:pt x="31" y="270"/>
                </a:lnTo>
                <a:lnTo>
                  <a:pt x="31" y="229"/>
                </a:lnTo>
                <a:close/>
                <a:moveTo>
                  <a:pt x="236" y="270"/>
                </a:moveTo>
                <a:lnTo>
                  <a:pt x="236" y="229"/>
                </a:lnTo>
                <a:lnTo>
                  <a:pt x="279" y="229"/>
                </a:lnTo>
                <a:lnTo>
                  <a:pt x="279" y="270"/>
                </a:lnTo>
                <a:lnTo>
                  <a:pt x="236" y="27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p>
            <a:endParaRPr lang="zh-CN" altLang="en-US"/>
          </a:p>
        </p:txBody>
      </p:sp>
      <p:grpSp>
        <p:nvGrpSpPr>
          <p:cNvPr id="178" name="Group 85"/>
          <p:cNvGrpSpPr/>
          <p:nvPr/>
        </p:nvGrpSpPr>
        <p:grpSpPr>
          <a:xfrm>
            <a:off x="7117592" y="3429541"/>
            <a:ext cx="456659" cy="606883"/>
            <a:chOff x="5575100" y="3734191"/>
            <a:chExt cx="315602" cy="419419"/>
          </a:xfrm>
          <a:solidFill>
            <a:schemeClr val="bg1"/>
          </a:solidFill>
        </p:grpSpPr>
        <p:sp>
          <p:nvSpPr>
            <p:cNvPr id="1049065" name="Freeform 108"/>
            <p:cNvSpPr>
              <a:spLocks noEditPoints="1"/>
            </p:cNvSpPr>
            <p:nvPr/>
          </p:nvSpPr>
          <p:spPr bwMode="auto">
            <a:xfrm>
              <a:off x="5575100" y="3734191"/>
              <a:ext cx="315602" cy="419419"/>
            </a:xfrm>
            <a:custGeom>
              <a:avLst/>
              <a:gdLst/>
              <a:ahLst/>
              <a:cxnLst>
                <a:cxn ang="0">
                  <a:pos x="136" y="2"/>
                </a:cxn>
                <a:cxn ang="0">
                  <a:pos x="92" y="13"/>
                </a:cxn>
                <a:cxn ang="0">
                  <a:pos x="56" y="35"/>
                </a:cxn>
                <a:cxn ang="0">
                  <a:pos x="25" y="67"/>
                </a:cxn>
                <a:cxn ang="0">
                  <a:pos x="7" y="107"/>
                </a:cxn>
                <a:cxn ang="0">
                  <a:pos x="0" y="153"/>
                </a:cxn>
                <a:cxn ang="0">
                  <a:pos x="5" y="187"/>
                </a:cxn>
                <a:cxn ang="0">
                  <a:pos x="25" y="236"/>
                </a:cxn>
                <a:cxn ang="0">
                  <a:pos x="63" y="274"/>
                </a:cxn>
                <a:cxn ang="0">
                  <a:pos x="69" y="278"/>
                </a:cxn>
                <a:cxn ang="0">
                  <a:pos x="76" y="301"/>
                </a:cxn>
                <a:cxn ang="0">
                  <a:pos x="76" y="354"/>
                </a:cxn>
                <a:cxn ang="0">
                  <a:pos x="83" y="372"/>
                </a:cxn>
                <a:cxn ang="0">
                  <a:pos x="140" y="401"/>
                </a:cxn>
                <a:cxn ang="0">
                  <a:pos x="150" y="405"/>
                </a:cxn>
                <a:cxn ang="0">
                  <a:pos x="214" y="376"/>
                </a:cxn>
                <a:cxn ang="0">
                  <a:pos x="225" y="367"/>
                </a:cxn>
                <a:cxn ang="0">
                  <a:pos x="228" y="303"/>
                </a:cxn>
                <a:cxn ang="0">
                  <a:pos x="230" y="289"/>
                </a:cxn>
                <a:cxn ang="0">
                  <a:pos x="243" y="270"/>
                </a:cxn>
                <a:cxn ang="0">
                  <a:pos x="261" y="256"/>
                </a:cxn>
                <a:cxn ang="0">
                  <a:pos x="288" y="216"/>
                </a:cxn>
                <a:cxn ang="0">
                  <a:pos x="301" y="169"/>
                </a:cxn>
                <a:cxn ang="0">
                  <a:pos x="301" y="136"/>
                </a:cxn>
                <a:cxn ang="0">
                  <a:pos x="290" y="93"/>
                </a:cxn>
                <a:cxn ang="0">
                  <a:pos x="268" y="57"/>
                </a:cxn>
                <a:cxn ang="0">
                  <a:pos x="236" y="28"/>
                </a:cxn>
                <a:cxn ang="0">
                  <a:pos x="196" y="8"/>
                </a:cxn>
                <a:cxn ang="0">
                  <a:pos x="150" y="0"/>
                </a:cxn>
                <a:cxn ang="0">
                  <a:pos x="100" y="354"/>
                </a:cxn>
                <a:cxn ang="0">
                  <a:pos x="203" y="303"/>
                </a:cxn>
                <a:cxn ang="0">
                  <a:pos x="100" y="303"/>
                </a:cxn>
                <a:cxn ang="0">
                  <a:pos x="203" y="303"/>
                </a:cxn>
                <a:cxn ang="0">
                  <a:pos x="230" y="249"/>
                </a:cxn>
                <a:cxn ang="0">
                  <a:pos x="210" y="270"/>
                </a:cxn>
                <a:cxn ang="0">
                  <a:pos x="96" y="278"/>
                </a:cxn>
                <a:cxn ang="0">
                  <a:pos x="85" y="260"/>
                </a:cxn>
                <a:cxn ang="0">
                  <a:pos x="67" y="245"/>
                </a:cxn>
                <a:cxn ang="0">
                  <a:pos x="40" y="211"/>
                </a:cxn>
                <a:cxn ang="0">
                  <a:pos x="27" y="167"/>
                </a:cxn>
                <a:cxn ang="0">
                  <a:pos x="25" y="140"/>
                </a:cxn>
                <a:cxn ang="0">
                  <a:pos x="36" y="104"/>
                </a:cxn>
                <a:cxn ang="0">
                  <a:pos x="54" y="71"/>
                </a:cxn>
                <a:cxn ang="0">
                  <a:pos x="82" y="47"/>
                </a:cxn>
                <a:cxn ang="0">
                  <a:pos x="114" y="31"/>
                </a:cxn>
                <a:cxn ang="0">
                  <a:pos x="150" y="26"/>
                </a:cxn>
                <a:cxn ang="0">
                  <a:pos x="176" y="29"/>
                </a:cxn>
                <a:cxn ang="0">
                  <a:pos x="212" y="42"/>
                </a:cxn>
                <a:cxn ang="0">
                  <a:pos x="239" y="64"/>
                </a:cxn>
                <a:cxn ang="0">
                  <a:pos x="261" y="93"/>
                </a:cxn>
                <a:cxn ang="0">
                  <a:pos x="274" y="127"/>
                </a:cxn>
                <a:cxn ang="0">
                  <a:pos x="277" y="153"/>
                </a:cxn>
                <a:cxn ang="0">
                  <a:pos x="270" y="192"/>
                </a:cxn>
                <a:cxn ang="0">
                  <a:pos x="250" y="229"/>
                </a:cxn>
                <a:cxn ang="0">
                  <a:pos x="232" y="249"/>
                </a:cxn>
              </a:cxnLst>
              <a:rect l="0" t="0" r="r" b="b"/>
              <a:pathLst>
                <a:path w="303" h="405">
                  <a:moveTo>
                    <a:pt x="150" y="0"/>
                  </a:moveTo>
                  <a:lnTo>
                    <a:pt x="150" y="0"/>
                  </a:lnTo>
                  <a:lnTo>
                    <a:pt x="136" y="2"/>
                  </a:lnTo>
                  <a:lnTo>
                    <a:pt x="121" y="4"/>
                  </a:lnTo>
                  <a:lnTo>
                    <a:pt x="107" y="8"/>
                  </a:lnTo>
                  <a:lnTo>
                    <a:pt x="92" y="13"/>
                  </a:lnTo>
                  <a:lnTo>
                    <a:pt x="80" y="18"/>
                  </a:lnTo>
                  <a:lnTo>
                    <a:pt x="67" y="28"/>
                  </a:lnTo>
                  <a:lnTo>
                    <a:pt x="56" y="35"/>
                  </a:lnTo>
                  <a:lnTo>
                    <a:pt x="45" y="46"/>
                  </a:lnTo>
                  <a:lnTo>
                    <a:pt x="34" y="57"/>
                  </a:lnTo>
                  <a:lnTo>
                    <a:pt x="25" y="67"/>
                  </a:lnTo>
                  <a:lnTo>
                    <a:pt x="18" y="80"/>
                  </a:lnTo>
                  <a:lnTo>
                    <a:pt x="13" y="93"/>
                  </a:lnTo>
                  <a:lnTo>
                    <a:pt x="7" y="107"/>
                  </a:lnTo>
                  <a:lnTo>
                    <a:pt x="4" y="122"/>
                  </a:lnTo>
                  <a:lnTo>
                    <a:pt x="2" y="136"/>
                  </a:lnTo>
                  <a:lnTo>
                    <a:pt x="0" y="153"/>
                  </a:lnTo>
                  <a:lnTo>
                    <a:pt x="0" y="153"/>
                  </a:lnTo>
                  <a:lnTo>
                    <a:pt x="2" y="171"/>
                  </a:lnTo>
                  <a:lnTo>
                    <a:pt x="5" y="187"/>
                  </a:lnTo>
                  <a:lnTo>
                    <a:pt x="9" y="205"/>
                  </a:lnTo>
                  <a:lnTo>
                    <a:pt x="16" y="221"/>
                  </a:lnTo>
                  <a:lnTo>
                    <a:pt x="25" y="236"/>
                  </a:lnTo>
                  <a:lnTo>
                    <a:pt x="36" y="251"/>
                  </a:lnTo>
                  <a:lnTo>
                    <a:pt x="49" y="263"/>
                  </a:lnTo>
                  <a:lnTo>
                    <a:pt x="63" y="274"/>
                  </a:lnTo>
                  <a:lnTo>
                    <a:pt x="65" y="276"/>
                  </a:lnTo>
                  <a:lnTo>
                    <a:pt x="65" y="276"/>
                  </a:lnTo>
                  <a:lnTo>
                    <a:pt x="69" y="278"/>
                  </a:lnTo>
                  <a:lnTo>
                    <a:pt x="71" y="281"/>
                  </a:lnTo>
                  <a:lnTo>
                    <a:pt x="74" y="290"/>
                  </a:lnTo>
                  <a:lnTo>
                    <a:pt x="76" y="301"/>
                  </a:lnTo>
                  <a:lnTo>
                    <a:pt x="76" y="303"/>
                  </a:lnTo>
                  <a:lnTo>
                    <a:pt x="76" y="354"/>
                  </a:lnTo>
                  <a:lnTo>
                    <a:pt x="76" y="354"/>
                  </a:lnTo>
                  <a:lnTo>
                    <a:pt x="76" y="359"/>
                  </a:lnTo>
                  <a:lnTo>
                    <a:pt x="80" y="367"/>
                  </a:lnTo>
                  <a:lnTo>
                    <a:pt x="83" y="372"/>
                  </a:lnTo>
                  <a:lnTo>
                    <a:pt x="89" y="376"/>
                  </a:lnTo>
                  <a:lnTo>
                    <a:pt x="140" y="401"/>
                  </a:lnTo>
                  <a:lnTo>
                    <a:pt x="140" y="401"/>
                  </a:lnTo>
                  <a:lnTo>
                    <a:pt x="145" y="403"/>
                  </a:lnTo>
                  <a:lnTo>
                    <a:pt x="150" y="405"/>
                  </a:lnTo>
                  <a:lnTo>
                    <a:pt x="150" y="405"/>
                  </a:lnTo>
                  <a:lnTo>
                    <a:pt x="158" y="403"/>
                  </a:lnTo>
                  <a:lnTo>
                    <a:pt x="163" y="401"/>
                  </a:lnTo>
                  <a:lnTo>
                    <a:pt x="214" y="376"/>
                  </a:lnTo>
                  <a:lnTo>
                    <a:pt x="214" y="376"/>
                  </a:lnTo>
                  <a:lnTo>
                    <a:pt x="219" y="372"/>
                  </a:lnTo>
                  <a:lnTo>
                    <a:pt x="225" y="367"/>
                  </a:lnTo>
                  <a:lnTo>
                    <a:pt x="227" y="359"/>
                  </a:lnTo>
                  <a:lnTo>
                    <a:pt x="228" y="354"/>
                  </a:lnTo>
                  <a:lnTo>
                    <a:pt x="228" y="303"/>
                  </a:lnTo>
                  <a:lnTo>
                    <a:pt x="228" y="303"/>
                  </a:lnTo>
                  <a:lnTo>
                    <a:pt x="228" y="296"/>
                  </a:lnTo>
                  <a:lnTo>
                    <a:pt x="230" y="289"/>
                  </a:lnTo>
                  <a:lnTo>
                    <a:pt x="236" y="278"/>
                  </a:lnTo>
                  <a:lnTo>
                    <a:pt x="241" y="272"/>
                  </a:lnTo>
                  <a:lnTo>
                    <a:pt x="243" y="270"/>
                  </a:lnTo>
                  <a:lnTo>
                    <a:pt x="248" y="267"/>
                  </a:lnTo>
                  <a:lnTo>
                    <a:pt x="248" y="267"/>
                  </a:lnTo>
                  <a:lnTo>
                    <a:pt x="261" y="256"/>
                  </a:lnTo>
                  <a:lnTo>
                    <a:pt x="272" y="243"/>
                  </a:lnTo>
                  <a:lnTo>
                    <a:pt x="281" y="231"/>
                  </a:lnTo>
                  <a:lnTo>
                    <a:pt x="288" y="216"/>
                  </a:lnTo>
                  <a:lnTo>
                    <a:pt x="294" y="200"/>
                  </a:lnTo>
                  <a:lnTo>
                    <a:pt x="299" y="185"/>
                  </a:lnTo>
                  <a:lnTo>
                    <a:pt x="301" y="169"/>
                  </a:lnTo>
                  <a:lnTo>
                    <a:pt x="303" y="153"/>
                  </a:lnTo>
                  <a:lnTo>
                    <a:pt x="303" y="153"/>
                  </a:lnTo>
                  <a:lnTo>
                    <a:pt x="301" y="136"/>
                  </a:lnTo>
                  <a:lnTo>
                    <a:pt x="299" y="122"/>
                  </a:lnTo>
                  <a:lnTo>
                    <a:pt x="295" y="107"/>
                  </a:lnTo>
                  <a:lnTo>
                    <a:pt x="290" y="93"/>
                  </a:lnTo>
                  <a:lnTo>
                    <a:pt x="285" y="80"/>
                  </a:lnTo>
                  <a:lnTo>
                    <a:pt x="275" y="67"/>
                  </a:lnTo>
                  <a:lnTo>
                    <a:pt x="268" y="57"/>
                  </a:lnTo>
                  <a:lnTo>
                    <a:pt x="257" y="46"/>
                  </a:lnTo>
                  <a:lnTo>
                    <a:pt x="246" y="35"/>
                  </a:lnTo>
                  <a:lnTo>
                    <a:pt x="236" y="28"/>
                  </a:lnTo>
                  <a:lnTo>
                    <a:pt x="223" y="18"/>
                  </a:lnTo>
                  <a:lnTo>
                    <a:pt x="210" y="13"/>
                  </a:lnTo>
                  <a:lnTo>
                    <a:pt x="196" y="8"/>
                  </a:lnTo>
                  <a:lnTo>
                    <a:pt x="181" y="4"/>
                  </a:lnTo>
                  <a:lnTo>
                    <a:pt x="167" y="2"/>
                  </a:lnTo>
                  <a:lnTo>
                    <a:pt x="150" y="0"/>
                  </a:lnTo>
                  <a:lnTo>
                    <a:pt x="150" y="0"/>
                  </a:lnTo>
                  <a:close/>
                  <a:moveTo>
                    <a:pt x="150" y="379"/>
                  </a:moveTo>
                  <a:lnTo>
                    <a:pt x="100" y="354"/>
                  </a:lnTo>
                  <a:lnTo>
                    <a:pt x="203" y="354"/>
                  </a:lnTo>
                  <a:lnTo>
                    <a:pt x="150" y="379"/>
                  </a:lnTo>
                  <a:close/>
                  <a:moveTo>
                    <a:pt x="203" y="303"/>
                  </a:moveTo>
                  <a:lnTo>
                    <a:pt x="203" y="328"/>
                  </a:lnTo>
                  <a:lnTo>
                    <a:pt x="100" y="328"/>
                  </a:lnTo>
                  <a:lnTo>
                    <a:pt x="100" y="303"/>
                  </a:lnTo>
                  <a:lnTo>
                    <a:pt x="100" y="303"/>
                  </a:lnTo>
                  <a:lnTo>
                    <a:pt x="203" y="303"/>
                  </a:lnTo>
                  <a:lnTo>
                    <a:pt x="203" y="303"/>
                  </a:lnTo>
                  <a:close/>
                  <a:moveTo>
                    <a:pt x="232" y="249"/>
                  </a:moveTo>
                  <a:lnTo>
                    <a:pt x="232" y="249"/>
                  </a:lnTo>
                  <a:lnTo>
                    <a:pt x="230" y="249"/>
                  </a:lnTo>
                  <a:lnTo>
                    <a:pt x="223" y="254"/>
                  </a:lnTo>
                  <a:lnTo>
                    <a:pt x="214" y="263"/>
                  </a:lnTo>
                  <a:lnTo>
                    <a:pt x="210" y="270"/>
                  </a:lnTo>
                  <a:lnTo>
                    <a:pt x="207" y="278"/>
                  </a:lnTo>
                  <a:lnTo>
                    <a:pt x="96" y="278"/>
                  </a:lnTo>
                  <a:lnTo>
                    <a:pt x="96" y="278"/>
                  </a:lnTo>
                  <a:lnTo>
                    <a:pt x="94" y="270"/>
                  </a:lnTo>
                  <a:lnTo>
                    <a:pt x="91" y="265"/>
                  </a:lnTo>
                  <a:lnTo>
                    <a:pt x="85" y="260"/>
                  </a:lnTo>
                  <a:lnTo>
                    <a:pt x="78" y="254"/>
                  </a:lnTo>
                  <a:lnTo>
                    <a:pt x="78" y="254"/>
                  </a:lnTo>
                  <a:lnTo>
                    <a:pt x="67" y="245"/>
                  </a:lnTo>
                  <a:lnTo>
                    <a:pt x="56" y="234"/>
                  </a:lnTo>
                  <a:lnTo>
                    <a:pt x="47" y="223"/>
                  </a:lnTo>
                  <a:lnTo>
                    <a:pt x="40" y="211"/>
                  </a:lnTo>
                  <a:lnTo>
                    <a:pt x="34" y="196"/>
                  </a:lnTo>
                  <a:lnTo>
                    <a:pt x="29" y="182"/>
                  </a:lnTo>
                  <a:lnTo>
                    <a:pt x="27" y="167"/>
                  </a:lnTo>
                  <a:lnTo>
                    <a:pt x="25" y="153"/>
                  </a:lnTo>
                  <a:lnTo>
                    <a:pt x="25" y="153"/>
                  </a:lnTo>
                  <a:lnTo>
                    <a:pt x="25" y="140"/>
                  </a:lnTo>
                  <a:lnTo>
                    <a:pt x="27" y="127"/>
                  </a:lnTo>
                  <a:lnTo>
                    <a:pt x="31" y="115"/>
                  </a:lnTo>
                  <a:lnTo>
                    <a:pt x="36" y="104"/>
                  </a:lnTo>
                  <a:lnTo>
                    <a:pt x="40" y="93"/>
                  </a:lnTo>
                  <a:lnTo>
                    <a:pt x="47" y="82"/>
                  </a:lnTo>
                  <a:lnTo>
                    <a:pt x="54" y="71"/>
                  </a:lnTo>
                  <a:lnTo>
                    <a:pt x="62" y="64"/>
                  </a:lnTo>
                  <a:lnTo>
                    <a:pt x="71" y="55"/>
                  </a:lnTo>
                  <a:lnTo>
                    <a:pt x="82" y="47"/>
                  </a:lnTo>
                  <a:lnTo>
                    <a:pt x="91" y="42"/>
                  </a:lnTo>
                  <a:lnTo>
                    <a:pt x="101" y="37"/>
                  </a:lnTo>
                  <a:lnTo>
                    <a:pt x="114" y="31"/>
                  </a:lnTo>
                  <a:lnTo>
                    <a:pt x="125" y="29"/>
                  </a:lnTo>
                  <a:lnTo>
                    <a:pt x="138" y="28"/>
                  </a:lnTo>
                  <a:lnTo>
                    <a:pt x="150" y="26"/>
                  </a:lnTo>
                  <a:lnTo>
                    <a:pt x="150" y="26"/>
                  </a:lnTo>
                  <a:lnTo>
                    <a:pt x="165" y="28"/>
                  </a:lnTo>
                  <a:lnTo>
                    <a:pt x="176" y="29"/>
                  </a:lnTo>
                  <a:lnTo>
                    <a:pt x="188" y="31"/>
                  </a:lnTo>
                  <a:lnTo>
                    <a:pt x="199" y="37"/>
                  </a:lnTo>
                  <a:lnTo>
                    <a:pt x="212" y="42"/>
                  </a:lnTo>
                  <a:lnTo>
                    <a:pt x="221" y="47"/>
                  </a:lnTo>
                  <a:lnTo>
                    <a:pt x="232" y="55"/>
                  </a:lnTo>
                  <a:lnTo>
                    <a:pt x="239" y="64"/>
                  </a:lnTo>
                  <a:lnTo>
                    <a:pt x="248" y="71"/>
                  </a:lnTo>
                  <a:lnTo>
                    <a:pt x="256" y="82"/>
                  </a:lnTo>
                  <a:lnTo>
                    <a:pt x="261" y="93"/>
                  </a:lnTo>
                  <a:lnTo>
                    <a:pt x="266" y="104"/>
                  </a:lnTo>
                  <a:lnTo>
                    <a:pt x="272" y="115"/>
                  </a:lnTo>
                  <a:lnTo>
                    <a:pt x="274" y="127"/>
                  </a:lnTo>
                  <a:lnTo>
                    <a:pt x="275" y="140"/>
                  </a:lnTo>
                  <a:lnTo>
                    <a:pt x="277" y="153"/>
                  </a:lnTo>
                  <a:lnTo>
                    <a:pt x="277" y="153"/>
                  </a:lnTo>
                  <a:lnTo>
                    <a:pt x="275" y="165"/>
                  </a:lnTo>
                  <a:lnTo>
                    <a:pt x="274" y="180"/>
                  </a:lnTo>
                  <a:lnTo>
                    <a:pt x="270" y="192"/>
                  </a:lnTo>
                  <a:lnTo>
                    <a:pt x="265" y="205"/>
                  </a:lnTo>
                  <a:lnTo>
                    <a:pt x="259" y="218"/>
                  </a:lnTo>
                  <a:lnTo>
                    <a:pt x="250" y="229"/>
                  </a:lnTo>
                  <a:lnTo>
                    <a:pt x="243" y="240"/>
                  </a:lnTo>
                  <a:lnTo>
                    <a:pt x="232" y="249"/>
                  </a:lnTo>
                  <a:lnTo>
                    <a:pt x="232" y="24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lIns="121920" tIns="60960" rIns="121920" bIns="60960"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 dirty="0">
                <a:latin typeface="+mn-lt"/>
                <a:ea typeface="+mn-ea"/>
              </a:endParaRPr>
            </a:p>
          </p:txBody>
        </p:sp>
        <p:sp>
          <p:nvSpPr>
            <p:cNvPr id="1049066" name="Freeform 109"/>
            <p:cNvSpPr/>
            <p:nvPr/>
          </p:nvSpPr>
          <p:spPr bwMode="auto">
            <a:xfrm>
              <a:off x="5732901" y="3788176"/>
              <a:ext cx="103817" cy="103817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13" y="0"/>
                </a:cxn>
                <a:cxn ang="0">
                  <a:pos x="9" y="2"/>
                </a:cxn>
                <a:cxn ang="0">
                  <a:pos x="4" y="4"/>
                </a:cxn>
                <a:cxn ang="0">
                  <a:pos x="2" y="7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2" y="18"/>
                </a:cxn>
                <a:cxn ang="0">
                  <a:pos x="4" y="22"/>
                </a:cxn>
                <a:cxn ang="0">
                  <a:pos x="9" y="24"/>
                </a:cxn>
                <a:cxn ang="0">
                  <a:pos x="13" y="25"/>
                </a:cxn>
                <a:cxn ang="0">
                  <a:pos x="13" y="25"/>
                </a:cxn>
                <a:cxn ang="0">
                  <a:pos x="24" y="27"/>
                </a:cxn>
                <a:cxn ang="0">
                  <a:pos x="35" y="31"/>
                </a:cxn>
                <a:cxn ang="0">
                  <a:pos x="46" y="36"/>
                </a:cxn>
                <a:cxn ang="0">
                  <a:pos x="57" y="44"/>
                </a:cxn>
                <a:cxn ang="0">
                  <a:pos x="64" y="53"/>
                </a:cxn>
                <a:cxn ang="0">
                  <a:pos x="71" y="64"/>
                </a:cxn>
                <a:cxn ang="0">
                  <a:pos x="75" y="76"/>
                </a:cxn>
                <a:cxn ang="0">
                  <a:pos x="77" y="89"/>
                </a:cxn>
                <a:cxn ang="0">
                  <a:pos x="77" y="89"/>
                </a:cxn>
                <a:cxn ang="0">
                  <a:pos x="78" y="94"/>
                </a:cxn>
                <a:cxn ang="0">
                  <a:pos x="80" y="98"/>
                </a:cxn>
                <a:cxn ang="0">
                  <a:pos x="84" y="102"/>
                </a:cxn>
                <a:cxn ang="0">
                  <a:pos x="89" y="102"/>
                </a:cxn>
                <a:cxn ang="0">
                  <a:pos x="89" y="102"/>
                </a:cxn>
                <a:cxn ang="0">
                  <a:pos x="95" y="102"/>
                </a:cxn>
                <a:cxn ang="0">
                  <a:pos x="98" y="98"/>
                </a:cxn>
                <a:cxn ang="0">
                  <a:pos x="100" y="94"/>
                </a:cxn>
                <a:cxn ang="0">
                  <a:pos x="102" y="89"/>
                </a:cxn>
                <a:cxn ang="0">
                  <a:pos x="102" y="89"/>
                </a:cxn>
                <a:cxn ang="0">
                  <a:pos x="100" y="69"/>
                </a:cxn>
                <a:cxn ang="0">
                  <a:pos x="95" y="51"/>
                </a:cxn>
                <a:cxn ang="0">
                  <a:pos x="86" y="36"/>
                </a:cxn>
                <a:cxn ang="0">
                  <a:pos x="75" y="24"/>
                </a:cxn>
                <a:cxn ang="0">
                  <a:pos x="60" y="13"/>
                </a:cxn>
                <a:cxn ang="0">
                  <a:pos x="46" y="6"/>
                </a:cxn>
                <a:cxn ang="0">
                  <a:pos x="29" y="2"/>
                </a:cxn>
                <a:cxn ang="0">
                  <a:pos x="13" y="0"/>
                </a:cxn>
                <a:cxn ang="0">
                  <a:pos x="13" y="0"/>
                </a:cxn>
              </a:cxnLst>
              <a:rect l="0" t="0" r="r" b="b"/>
              <a:pathLst>
                <a:path w="102" h="102">
                  <a:moveTo>
                    <a:pt x="13" y="0"/>
                  </a:moveTo>
                  <a:lnTo>
                    <a:pt x="13" y="0"/>
                  </a:lnTo>
                  <a:lnTo>
                    <a:pt x="9" y="2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2" y="18"/>
                  </a:lnTo>
                  <a:lnTo>
                    <a:pt x="4" y="22"/>
                  </a:lnTo>
                  <a:lnTo>
                    <a:pt x="9" y="24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24" y="27"/>
                  </a:lnTo>
                  <a:lnTo>
                    <a:pt x="35" y="31"/>
                  </a:lnTo>
                  <a:lnTo>
                    <a:pt x="46" y="36"/>
                  </a:lnTo>
                  <a:lnTo>
                    <a:pt x="57" y="44"/>
                  </a:lnTo>
                  <a:lnTo>
                    <a:pt x="64" y="53"/>
                  </a:lnTo>
                  <a:lnTo>
                    <a:pt x="71" y="64"/>
                  </a:lnTo>
                  <a:lnTo>
                    <a:pt x="75" y="76"/>
                  </a:lnTo>
                  <a:lnTo>
                    <a:pt x="77" y="89"/>
                  </a:lnTo>
                  <a:lnTo>
                    <a:pt x="77" y="89"/>
                  </a:lnTo>
                  <a:lnTo>
                    <a:pt x="78" y="94"/>
                  </a:lnTo>
                  <a:lnTo>
                    <a:pt x="80" y="98"/>
                  </a:lnTo>
                  <a:lnTo>
                    <a:pt x="84" y="102"/>
                  </a:lnTo>
                  <a:lnTo>
                    <a:pt x="89" y="102"/>
                  </a:lnTo>
                  <a:lnTo>
                    <a:pt x="89" y="102"/>
                  </a:lnTo>
                  <a:lnTo>
                    <a:pt x="95" y="102"/>
                  </a:lnTo>
                  <a:lnTo>
                    <a:pt x="98" y="98"/>
                  </a:lnTo>
                  <a:lnTo>
                    <a:pt x="100" y="94"/>
                  </a:lnTo>
                  <a:lnTo>
                    <a:pt x="102" y="89"/>
                  </a:lnTo>
                  <a:lnTo>
                    <a:pt x="102" y="89"/>
                  </a:lnTo>
                  <a:lnTo>
                    <a:pt x="100" y="69"/>
                  </a:lnTo>
                  <a:lnTo>
                    <a:pt x="95" y="51"/>
                  </a:lnTo>
                  <a:lnTo>
                    <a:pt x="86" y="36"/>
                  </a:lnTo>
                  <a:lnTo>
                    <a:pt x="75" y="24"/>
                  </a:lnTo>
                  <a:lnTo>
                    <a:pt x="60" y="13"/>
                  </a:lnTo>
                  <a:lnTo>
                    <a:pt x="46" y="6"/>
                  </a:lnTo>
                  <a:lnTo>
                    <a:pt x="29" y="2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lIns="121920" tIns="60960" rIns="121920" bIns="60960"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 dirty="0">
                <a:latin typeface="+mn-lt"/>
                <a:ea typeface="+mn-ea"/>
              </a:endParaRPr>
            </a:p>
          </p:txBody>
        </p:sp>
      </p:grpSp>
      <p:grpSp>
        <p:nvGrpSpPr>
          <p:cNvPr id="179" name="Group 127"/>
          <p:cNvGrpSpPr/>
          <p:nvPr/>
        </p:nvGrpSpPr>
        <p:grpSpPr>
          <a:xfrm>
            <a:off x="3162871" y="5020213"/>
            <a:ext cx="657499" cy="433947"/>
            <a:chOff x="2141517" y="2373325"/>
            <a:chExt cx="476251" cy="314325"/>
          </a:xfrm>
          <a:solidFill>
            <a:schemeClr val="bg1"/>
          </a:solidFill>
        </p:grpSpPr>
        <p:sp>
          <p:nvSpPr>
            <p:cNvPr id="1049067" name="Rectangle 22"/>
            <p:cNvSpPr>
              <a:spLocks noChangeArrowheads="1"/>
            </p:cNvSpPr>
            <p:nvPr/>
          </p:nvSpPr>
          <p:spPr bwMode="auto">
            <a:xfrm>
              <a:off x="2200255" y="2678125"/>
              <a:ext cx="387350" cy="9525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lIns="121920" tIns="60960" rIns="121920" bIns="60960"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 dirty="0">
                <a:latin typeface="+mn-lt"/>
                <a:ea typeface="+mn-ea"/>
              </a:endParaRPr>
            </a:p>
          </p:txBody>
        </p:sp>
        <p:sp>
          <p:nvSpPr>
            <p:cNvPr id="1049068" name="Rectangle 23"/>
            <p:cNvSpPr>
              <a:spLocks noChangeArrowheads="1"/>
            </p:cNvSpPr>
            <p:nvPr/>
          </p:nvSpPr>
          <p:spPr bwMode="auto">
            <a:xfrm>
              <a:off x="2517755" y="2468575"/>
              <a:ext cx="69850" cy="209550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lIns="121920" tIns="60960" rIns="121920" bIns="60960"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 dirty="0">
                <a:latin typeface="+mn-lt"/>
                <a:ea typeface="+mn-ea"/>
              </a:endParaRPr>
            </a:p>
          </p:txBody>
        </p:sp>
        <p:sp>
          <p:nvSpPr>
            <p:cNvPr id="1049069" name="Rectangle 24"/>
            <p:cNvSpPr>
              <a:spLocks noChangeArrowheads="1"/>
            </p:cNvSpPr>
            <p:nvPr/>
          </p:nvSpPr>
          <p:spPr bwMode="auto">
            <a:xfrm>
              <a:off x="2438380" y="2547950"/>
              <a:ext cx="69850" cy="130175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lIns="121920" tIns="60960" rIns="121920" bIns="60960"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 dirty="0">
                <a:latin typeface="+mn-lt"/>
                <a:ea typeface="+mn-ea"/>
              </a:endParaRPr>
            </a:p>
          </p:txBody>
        </p:sp>
        <p:sp>
          <p:nvSpPr>
            <p:cNvPr id="1049070" name="Rectangle 25"/>
            <p:cNvSpPr>
              <a:spLocks noChangeArrowheads="1"/>
            </p:cNvSpPr>
            <p:nvPr/>
          </p:nvSpPr>
          <p:spPr bwMode="auto">
            <a:xfrm>
              <a:off x="2359005" y="2592400"/>
              <a:ext cx="69850" cy="85725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lIns="121920" tIns="60960" rIns="121920" bIns="60960"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 dirty="0">
                <a:latin typeface="+mn-lt"/>
                <a:ea typeface="+mn-ea"/>
              </a:endParaRPr>
            </a:p>
          </p:txBody>
        </p:sp>
        <p:sp>
          <p:nvSpPr>
            <p:cNvPr id="1049071" name="Rectangle 26"/>
            <p:cNvSpPr>
              <a:spLocks noChangeArrowheads="1"/>
            </p:cNvSpPr>
            <p:nvPr/>
          </p:nvSpPr>
          <p:spPr bwMode="auto">
            <a:xfrm>
              <a:off x="2279630" y="2551125"/>
              <a:ext cx="69850" cy="127000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lIns="121920" tIns="60960" rIns="121920" bIns="60960"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 dirty="0">
                <a:latin typeface="+mn-lt"/>
                <a:ea typeface="+mn-ea"/>
              </a:endParaRPr>
            </a:p>
          </p:txBody>
        </p:sp>
        <p:sp>
          <p:nvSpPr>
            <p:cNvPr id="1049072" name="Rectangle 27"/>
            <p:cNvSpPr>
              <a:spLocks noChangeArrowheads="1"/>
            </p:cNvSpPr>
            <p:nvPr/>
          </p:nvSpPr>
          <p:spPr bwMode="auto">
            <a:xfrm>
              <a:off x="2200255" y="2587637"/>
              <a:ext cx="68263" cy="90488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lIns="121920" tIns="60960" rIns="121920" bIns="60960"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 dirty="0">
                <a:latin typeface="+mn-lt"/>
                <a:ea typeface="+mn-ea"/>
              </a:endParaRPr>
            </a:p>
          </p:txBody>
        </p:sp>
        <p:sp>
          <p:nvSpPr>
            <p:cNvPr id="1049073" name="Freeform 28"/>
            <p:cNvSpPr/>
            <p:nvPr/>
          </p:nvSpPr>
          <p:spPr bwMode="auto">
            <a:xfrm>
              <a:off x="2141517" y="2559062"/>
              <a:ext cx="36513" cy="38100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22" y="0"/>
                </a:cxn>
                <a:cxn ang="0">
                  <a:pos x="27" y="0"/>
                </a:cxn>
                <a:cxn ang="0">
                  <a:pos x="32" y="1"/>
                </a:cxn>
                <a:cxn ang="0">
                  <a:pos x="36" y="3"/>
                </a:cxn>
                <a:cxn ang="0">
                  <a:pos x="40" y="7"/>
                </a:cxn>
                <a:cxn ang="0">
                  <a:pos x="42" y="10"/>
                </a:cxn>
                <a:cxn ang="0">
                  <a:pos x="45" y="15"/>
                </a:cxn>
                <a:cxn ang="0">
                  <a:pos x="46" y="18"/>
                </a:cxn>
                <a:cxn ang="0">
                  <a:pos x="46" y="23"/>
                </a:cxn>
                <a:cxn ang="0">
                  <a:pos x="46" y="23"/>
                </a:cxn>
                <a:cxn ang="0">
                  <a:pos x="46" y="28"/>
                </a:cxn>
                <a:cxn ang="0">
                  <a:pos x="45" y="32"/>
                </a:cxn>
                <a:cxn ang="0">
                  <a:pos x="42" y="36"/>
                </a:cxn>
                <a:cxn ang="0">
                  <a:pos x="40" y="39"/>
                </a:cxn>
                <a:cxn ang="0">
                  <a:pos x="36" y="43"/>
                </a:cxn>
                <a:cxn ang="0">
                  <a:pos x="32" y="44"/>
                </a:cxn>
                <a:cxn ang="0">
                  <a:pos x="27" y="45"/>
                </a:cxn>
                <a:cxn ang="0">
                  <a:pos x="22" y="47"/>
                </a:cxn>
                <a:cxn ang="0">
                  <a:pos x="22" y="47"/>
                </a:cxn>
                <a:cxn ang="0">
                  <a:pos x="19" y="45"/>
                </a:cxn>
                <a:cxn ang="0">
                  <a:pos x="14" y="44"/>
                </a:cxn>
                <a:cxn ang="0">
                  <a:pos x="10" y="43"/>
                </a:cxn>
                <a:cxn ang="0">
                  <a:pos x="6" y="39"/>
                </a:cxn>
                <a:cxn ang="0">
                  <a:pos x="4" y="36"/>
                </a:cxn>
                <a:cxn ang="0">
                  <a:pos x="1" y="32"/>
                </a:cxn>
                <a:cxn ang="0">
                  <a:pos x="0" y="28"/>
                </a:cxn>
                <a:cxn ang="0">
                  <a:pos x="0" y="23"/>
                </a:cxn>
                <a:cxn ang="0">
                  <a:pos x="0" y="23"/>
                </a:cxn>
                <a:cxn ang="0">
                  <a:pos x="0" y="18"/>
                </a:cxn>
                <a:cxn ang="0">
                  <a:pos x="1" y="15"/>
                </a:cxn>
                <a:cxn ang="0">
                  <a:pos x="4" y="10"/>
                </a:cxn>
                <a:cxn ang="0">
                  <a:pos x="6" y="7"/>
                </a:cxn>
                <a:cxn ang="0">
                  <a:pos x="10" y="3"/>
                </a:cxn>
                <a:cxn ang="0">
                  <a:pos x="14" y="1"/>
                </a:cxn>
                <a:cxn ang="0">
                  <a:pos x="19" y="0"/>
                </a:cxn>
                <a:cxn ang="0">
                  <a:pos x="22" y="0"/>
                </a:cxn>
                <a:cxn ang="0">
                  <a:pos x="22" y="0"/>
                </a:cxn>
              </a:cxnLst>
              <a:rect l="0" t="0" r="r" b="b"/>
              <a:pathLst>
                <a:path w="46" h="47">
                  <a:moveTo>
                    <a:pt x="22" y="0"/>
                  </a:moveTo>
                  <a:lnTo>
                    <a:pt x="22" y="0"/>
                  </a:lnTo>
                  <a:lnTo>
                    <a:pt x="27" y="0"/>
                  </a:lnTo>
                  <a:lnTo>
                    <a:pt x="32" y="1"/>
                  </a:lnTo>
                  <a:lnTo>
                    <a:pt x="36" y="3"/>
                  </a:lnTo>
                  <a:lnTo>
                    <a:pt x="40" y="7"/>
                  </a:lnTo>
                  <a:lnTo>
                    <a:pt x="42" y="10"/>
                  </a:lnTo>
                  <a:lnTo>
                    <a:pt x="45" y="15"/>
                  </a:lnTo>
                  <a:lnTo>
                    <a:pt x="46" y="18"/>
                  </a:lnTo>
                  <a:lnTo>
                    <a:pt x="46" y="23"/>
                  </a:lnTo>
                  <a:lnTo>
                    <a:pt x="46" y="23"/>
                  </a:lnTo>
                  <a:lnTo>
                    <a:pt x="46" y="28"/>
                  </a:lnTo>
                  <a:lnTo>
                    <a:pt x="45" y="32"/>
                  </a:lnTo>
                  <a:lnTo>
                    <a:pt x="42" y="36"/>
                  </a:lnTo>
                  <a:lnTo>
                    <a:pt x="40" y="39"/>
                  </a:lnTo>
                  <a:lnTo>
                    <a:pt x="36" y="43"/>
                  </a:lnTo>
                  <a:lnTo>
                    <a:pt x="32" y="44"/>
                  </a:lnTo>
                  <a:lnTo>
                    <a:pt x="27" y="45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19" y="45"/>
                  </a:lnTo>
                  <a:lnTo>
                    <a:pt x="14" y="44"/>
                  </a:lnTo>
                  <a:lnTo>
                    <a:pt x="10" y="43"/>
                  </a:lnTo>
                  <a:lnTo>
                    <a:pt x="6" y="39"/>
                  </a:lnTo>
                  <a:lnTo>
                    <a:pt x="4" y="36"/>
                  </a:lnTo>
                  <a:lnTo>
                    <a:pt x="1" y="32"/>
                  </a:lnTo>
                  <a:lnTo>
                    <a:pt x="0" y="28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18"/>
                  </a:lnTo>
                  <a:lnTo>
                    <a:pt x="1" y="15"/>
                  </a:lnTo>
                  <a:lnTo>
                    <a:pt x="4" y="10"/>
                  </a:lnTo>
                  <a:lnTo>
                    <a:pt x="6" y="7"/>
                  </a:lnTo>
                  <a:lnTo>
                    <a:pt x="10" y="3"/>
                  </a:lnTo>
                  <a:lnTo>
                    <a:pt x="14" y="1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lIns="121920" tIns="60960" rIns="121920" bIns="60960"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 dirty="0">
                <a:latin typeface="+mn-lt"/>
                <a:ea typeface="+mn-ea"/>
              </a:endParaRPr>
            </a:p>
          </p:txBody>
        </p:sp>
        <p:sp>
          <p:nvSpPr>
            <p:cNvPr id="1049074" name="Freeform 29"/>
            <p:cNvSpPr/>
            <p:nvPr/>
          </p:nvSpPr>
          <p:spPr bwMode="auto">
            <a:xfrm>
              <a:off x="2568555" y="2373325"/>
              <a:ext cx="49213" cy="47625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1"/>
                </a:cxn>
                <a:cxn ang="0">
                  <a:pos x="22" y="29"/>
                </a:cxn>
                <a:cxn ang="0">
                  <a:pos x="43" y="59"/>
                </a:cxn>
                <a:cxn ang="0">
                  <a:pos x="62" y="0"/>
                </a:cxn>
              </a:cxnLst>
              <a:rect l="0" t="0" r="r" b="b"/>
              <a:pathLst>
                <a:path w="62" h="59">
                  <a:moveTo>
                    <a:pt x="62" y="0"/>
                  </a:moveTo>
                  <a:lnTo>
                    <a:pt x="0" y="1"/>
                  </a:lnTo>
                  <a:lnTo>
                    <a:pt x="22" y="29"/>
                  </a:lnTo>
                  <a:lnTo>
                    <a:pt x="43" y="59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lIns="121920" tIns="60960" rIns="121920" bIns="60960"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 dirty="0">
                <a:latin typeface="+mn-lt"/>
                <a:ea typeface="+mn-ea"/>
              </a:endParaRPr>
            </a:p>
          </p:txBody>
        </p:sp>
        <p:sp>
          <p:nvSpPr>
            <p:cNvPr id="1049075" name="Freeform 30"/>
            <p:cNvSpPr/>
            <p:nvPr/>
          </p:nvSpPr>
          <p:spPr bwMode="auto">
            <a:xfrm>
              <a:off x="2176442" y="2397137"/>
              <a:ext cx="404813" cy="169863"/>
            </a:xfrm>
            <a:custGeom>
              <a:avLst/>
              <a:gdLst/>
              <a:ahLst/>
              <a:cxnLst>
                <a:cxn ang="0">
                  <a:pos x="0" y="204"/>
                </a:cxn>
                <a:cxn ang="0">
                  <a:pos x="176" y="73"/>
                </a:cxn>
                <a:cxn ang="0">
                  <a:pos x="182" y="70"/>
                </a:cxn>
                <a:cxn ang="0">
                  <a:pos x="186" y="75"/>
                </a:cxn>
                <a:cxn ang="0">
                  <a:pos x="270" y="174"/>
                </a:cxn>
                <a:cxn ang="0">
                  <a:pos x="502" y="0"/>
                </a:cxn>
                <a:cxn ang="0">
                  <a:pos x="507" y="7"/>
                </a:cxn>
                <a:cxn ang="0">
                  <a:pos x="511" y="12"/>
                </a:cxn>
                <a:cxn ang="0">
                  <a:pos x="274" y="190"/>
                </a:cxn>
                <a:cxn ang="0">
                  <a:pos x="268" y="193"/>
                </a:cxn>
                <a:cxn ang="0">
                  <a:pos x="263" y="188"/>
                </a:cxn>
                <a:cxn ang="0">
                  <a:pos x="180" y="89"/>
                </a:cxn>
                <a:cxn ang="0">
                  <a:pos x="9" y="216"/>
                </a:cxn>
                <a:cxn ang="0">
                  <a:pos x="9" y="216"/>
                </a:cxn>
                <a:cxn ang="0">
                  <a:pos x="5" y="209"/>
                </a:cxn>
                <a:cxn ang="0">
                  <a:pos x="0" y="204"/>
                </a:cxn>
                <a:cxn ang="0">
                  <a:pos x="0" y="204"/>
                </a:cxn>
              </a:cxnLst>
              <a:rect l="0" t="0" r="r" b="b"/>
              <a:pathLst>
                <a:path w="511" h="216">
                  <a:moveTo>
                    <a:pt x="0" y="204"/>
                  </a:moveTo>
                  <a:lnTo>
                    <a:pt x="176" y="73"/>
                  </a:lnTo>
                  <a:lnTo>
                    <a:pt x="182" y="70"/>
                  </a:lnTo>
                  <a:lnTo>
                    <a:pt x="186" y="75"/>
                  </a:lnTo>
                  <a:lnTo>
                    <a:pt x="270" y="174"/>
                  </a:lnTo>
                  <a:lnTo>
                    <a:pt x="502" y="0"/>
                  </a:lnTo>
                  <a:lnTo>
                    <a:pt x="507" y="7"/>
                  </a:lnTo>
                  <a:lnTo>
                    <a:pt x="511" y="12"/>
                  </a:lnTo>
                  <a:lnTo>
                    <a:pt x="274" y="190"/>
                  </a:lnTo>
                  <a:lnTo>
                    <a:pt x="268" y="193"/>
                  </a:lnTo>
                  <a:lnTo>
                    <a:pt x="263" y="188"/>
                  </a:lnTo>
                  <a:lnTo>
                    <a:pt x="180" y="89"/>
                  </a:lnTo>
                  <a:lnTo>
                    <a:pt x="9" y="216"/>
                  </a:lnTo>
                  <a:lnTo>
                    <a:pt x="9" y="216"/>
                  </a:lnTo>
                  <a:lnTo>
                    <a:pt x="5" y="209"/>
                  </a:lnTo>
                  <a:lnTo>
                    <a:pt x="0" y="204"/>
                  </a:lnTo>
                  <a:lnTo>
                    <a:pt x="0" y="20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lIns="121920" tIns="60960" rIns="121920" bIns="60960"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 dirty="0">
                <a:latin typeface="+mn-lt"/>
                <a:ea typeface="+mn-ea"/>
              </a:endParaRPr>
            </a:p>
          </p:txBody>
        </p:sp>
      </p:grpSp>
      <p:sp>
        <p:nvSpPr>
          <p:cNvPr id="1049076" name="TextBox 64"/>
          <p:cNvSpPr txBox="1">
            <a:spLocks noChangeArrowheads="1"/>
          </p:cNvSpPr>
          <p:nvPr/>
        </p:nvSpPr>
        <p:spPr bwMode="auto">
          <a:xfrm>
            <a:off x="9440351" y="2357922"/>
            <a:ext cx="1704975" cy="396240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Franklin Gothic Medium" panose="020B060302010202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panose="020B060302010202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panose="020B060302010202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panose="020B060302010202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panose="020B060302010202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panose="020B060302010202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panose="020B060302010202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panose="020B060302010202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panose="020B0603020102020204" charset="0"/>
                <a:ea typeface="微软雅黑" panose="020B0503020204020204" charset="-122"/>
              </a:defRPr>
            </a:lvl9pPr>
          </a:lstStyle>
          <a:p>
            <a:pPr eaLnBrk="1" hangingPunct="1"/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未来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049077" name="AutoShape 81"/>
          <p:cNvSpPr/>
          <p:nvPr/>
        </p:nvSpPr>
        <p:spPr bwMode="auto">
          <a:xfrm>
            <a:off x="8984738" y="2737017"/>
            <a:ext cx="417513" cy="4159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35" y="9811"/>
                </a:moveTo>
                <a:cubicBezTo>
                  <a:pt x="20220" y="10144"/>
                  <a:pt x="20081" y="10800"/>
                  <a:pt x="18899" y="10800"/>
                </a:cubicBezTo>
                <a:lnTo>
                  <a:pt x="17549" y="10800"/>
                </a:lnTo>
                <a:cubicBezTo>
                  <a:pt x="17363" y="10800"/>
                  <a:pt x="17212" y="10950"/>
                  <a:pt x="17212" y="11137"/>
                </a:cubicBezTo>
                <a:cubicBezTo>
                  <a:pt x="17212" y="11324"/>
                  <a:pt x="17363" y="11475"/>
                  <a:pt x="17549" y="11475"/>
                </a:cubicBezTo>
                <a:lnTo>
                  <a:pt x="18858" y="11475"/>
                </a:lnTo>
                <a:cubicBezTo>
                  <a:pt x="19870" y="11475"/>
                  <a:pt x="20003" y="12314"/>
                  <a:pt x="19938" y="12719"/>
                </a:cubicBezTo>
                <a:cubicBezTo>
                  <a:pt x="19855" y="13223"/>
                  <a:pt x="19618" y="14175"/>
                  <a:pt x="18478" y="14175"/>
                </a:cubicBezTo>
                <a:lnTo>
                  <a:pt x="16874" y="14175"/>
                </a:lnTo>
                <a:cubicBezTo>
                  <a:pt x="16688" y="14175"/>
                  <a:pt x="16537" y="14325"/>
                  <a:pt x="16537" y="14512"/>
                </a:cubicBezTo>
                <a:cubicBezTo>
                  <a:pt x="16537" y="14699"/>
                  <a:pt x="16688" y="14850"/>
                  <a:pt x="16874" y="14850"/>
                </a:cubicBezTo>
                <a:lnTo>
                  <a:pt x="18203" y="14850"/>
                </a:lnTo>
                <a:cubicBezTo>
                  <a:pt x="19343" y="14850"/>
                  <a:pt x="19243" y="15718"/>
                  <a:pt x="19079" y="16237"/>
                </a:cubicBezTo>
                <a:cubicBezTo>
                  <a:pt x="18864" y="16918"/>
                  <a:pt x="18732" y="17549"/>
                  <a:pt x="17297" y="17549"/>
                </a:cubicBezTo>
                <a:lnTo>
                  <a:pt x="16196" y="17549"/>
                </a:lnTo>
                <a:cubicBezTo>
                  <a:pt x="16009" y="17549"/>
                  <a:pt x="15859" y="17700"/>
                  <a:pt x="15859" y="17887"/>
                </a:cubicBezTo>
                <a:cubicBezTo>
                  <a:pt x="15859" y="18073"/>
                  <a:pt x="16009" y="18225"/>
                  <a:pt x="16196" y="18225"/>
                </a:cubicBezTo>
                <a:lnTo>
                  <a:pt x="17255" y="18225"/>
                </a:lnTo>
                <a:cubicBezTo>
                  <a:pt x="17993" y="18225"/>
                  <a:pt x="18027" y="18923"/>
                  <a:pt x="17950" y="19174"/>
                </a:cubicBezTo>
                <a:cubicBezTo>
                  <a:pt x="17866" y="19448"/>
                  <a:pt x="17767" y="19651"/>
                  <a:pt x="17762" y="19660"/>
                </a:cubicBezTo>
                <a:cubicBezTo>
                  <a:pt x="17558" y="20028"/>
                  <a:pt x="17229" y="20249"/>
                  <a:pt x="16534" y="20249"/>
                </a:cubicBezTo>
                <a:lnTo>
                  <a:pt x="12844" y="20249"/>
                </a:lnTo>
                <a:cubicBezTo>
                  <a:pt x="10990" y="20249"/>
                  <a:pt x="9151" y="19829"/>
                  <a:pt x="9104" y="19818"/>
                </a:cubicBezTo>
                <a:cubicBezTo>
                  <a:pt x="6299" y="19172"/>
                  <a:pt x="6152" y="19122"/>
                  <a:pt x="5976" y="19072"/>
                </a:cubicBezTo>
                <a:cubicBezTo>
                  <a:pt x="5976" y="19072"/>
                  <a:pt x="5405" y="18976"/>
                  <a:pt x="5405" y="18478"/>
                </a:cubicBezTo>
                <a:lnTo>
                  <a:pt x="5399" y="9155"/>
                </a:lnTo>
                <a:cubicBezTo>
                  <a:pt x="5399" y="8839"/>
                  <a:pt x="5601" y="8552"/>
                  <a:pt x="5935" y="8452"/>
                </a:cubicBezTo>
                <a:cubicBezTo>
                  <a:pt x="5977" y="8435"/>
                  <a:pt x="6034" y="8419"/>
                  <a:pt x="6074" y="8401"/>
                </a:cubicBezTo>
                <a:cubicBezTo>
                  <a:pt x="9158" y="7125"/>
                  <a:pt x="10097" y="4324"/>
                  <a:pt x="10124" y="2025"/>
                </a:cubicBezTo>
                <a:cubicBezTo>
                  <a:pt x="10128" y="1702"/>
                  <a:pt x="10378" y="1350"/>
                  <a:pt x="10800" y="1350"/>
                </a:cubicBezTo>
                <a:cubicBezTo>
                  <a:pt x="11514" y="1350"/>
                  <a:pt x="12774" y="2782"/>
                  <a:pt x="12774" y="4554"/>
                </a:cubicBezTo>
                <a:cubicBezTo>
                  <a:pt x="12774" y="6155"/>
                  <a:pt x="12711" y="6432"/>
                  <a:pt x="12149" y="8100"/>
                </a:cubicBezTo>
                <a:cubicBezTo>
                  <a:pt x="18899" y="8100"/>
                  <a:pt x="18852" y="8196"/>
                  <a:pt x="19448" y="8353"/>
                </a:cubicBezTo>
                <a:cubicBezTo>
                  <a:pt x="20187" y="8564"/>
                  <a:pt x="20249" y="9175"/>
                  <a:pt x="20249" y="9386"/>
                </a:cubicBezTo>
                <a:cubicBezTo>
                  <a:pt x="20249" y="9618"/>
                  <a:pt x="20243" y="9584"/>
                  <a:pt x="20235" y="9811"/>
                </a:cubicBezTo>
                <a:moveTo>
                  <a:pt x="4724" y="19575"/>
                </a:moveTo>
                <a:cubicBezTo>
                  <a:pt x="4724" y="19948"/>
                  <a:pt x="4423" y="20249"/>
                  <a:pt x="4049" y="20249"/>
                </a:cubicBezTo>
                <a:lnTo>
                  <a:pt x="2024" y="20249"/>
                </a:lnTo>
                <a:cubicBezTo>
                  <a:pt x="1652" y="20249"/>
                  <a:pt x="1349" y="19948"/>
                  <a:pt x="1349" y="19575"/>
                </a:cubicBezTo>
                <a:lnTo>
                  <a:pt x="1349" y="8774"/>
                </a:lnTo>
                <a:cubicBezTo>
                  <a:pt x="1349" y="8401"/>
                  <a:pt x="1652" y="8100"/>
                  <a:pt x="2024" y="8100"/>
                </a:cubicBezTo>
                <a:lnTo>
                  <a:pt x="4049" y="8100"/>
                </a:lnTo>
                <a:cubicBezTo>
                  <a:pt x="4423" y="8100"/>
                  <a:pt x="4724" y="8401"/>
                  <a:pt x="4724" y="8774"/>
                </a:cubicBezTo>
                <a:cubicBezTo>
                  <a:pt x="4724" y="8774"/>
                  <a:pt x="4724" y="19575"/>
                  <a:pt x="4724" y="19575"/>
                </a:cubicBezTo>
                <a:close/>
                <a:moveTo>
                  <a:pt x="19686" y="7069"/>
                </a:moveTo>
                <a:cubicBezTo>
                  <a:pt x="18842" y="6846"/>
                  <a:pt x="16858" y="6849"/>
                  <a:pt x="13956" y="6773"/>
                </a:cubicBezTo>
                <a:cubicBezTo>
                  <a:pt x="14093" y="6139"/>
                  <a:pt x="14124" y="5568"/>
                  <a:pt x="14124" y="4554"/>
                </a:cubicBezTo>
                <a:cubicBezTo>
                  <a:pt x="14124" y="2133"/>
                  <a:pt x="12361" y="0"/>
                  <a:pt x="10800" y="0"/>
                </a:cubicBezTo>
                <a:cubicBezTo>
                  <a:pt x="9698" y="0"/>
                  <a:pt x="8789" y="901"/>
                  <a:pt x="8774" y="2009"/>
                </a:cubicBezTo>
                <a:cubicBezTo>
                  <a:pt x="8760" y="3368"/>
                  <a:pt x="8340" y="5716"/>
                  <a:pt x="6074" y="6906"/>
                </a:cubicBezTo>
                <a:cubicBezTo>
                  <a:pt x="5908" y="6994"/>
                  <a:pt x="5433" y="7228"/>
                  <a:pt x="5364" y="7259"/>
                </a:cubicBezTo>
                <a:lnTo>
                  <a:pt x="5399" y="7289"/>
                </a:lnTo>
                <a:cubicBezTo>
                  <a:pt x="5045" y="6984"/>
                  <a:pt x="4554" y="6750"/>
                  <a:pt x="4049" y="6750"/>
                </a:cubicBezTo>
                <a:lnTo>
                  <a:pt x="2024" y="6750"/>
                </a:lnTo>
                <a:cubicBezTo>
                  <a:pt x="908" y="6750"/>
                  <a:pt x="0" y="7658"/>
                  <a:pt x="0" y="8774"/>
                </a:cubicBezTo>
                <a:lnTo>
                  <a:pt x="0" y="19575"/>
                </a:lnTo>
                <a:cubicBezTo>
                  <a:pt x="0" y="20691"/>
                  <a:pt x="908" y="21599"/>
                  <a:pt x="2024" y="21599"/>
                </a:cubicBezTo>
                <a:lnTo>
                  <a:pt x="4049" y="21599"/>
                </a:lnTo>
                <a:cubicBezTo>
                  <a:pt x="4853" y="21599"/>
                  <a:pt x="5525" y="21114"/>
                  <a:pt x="5850" y="20434"/>
                </a:cubicBezTo>
                <a:cubicBezTo>
                  <a:pt x="5859" y="20437"/>
                  <a:pt x="5873" y="20441"/>
                  <a:pt x="5882" y="20442"/>
                </a:cubicBezTo>
                <a:cubicBezTo>
                  <a:pt x="5927" y="20454"/>
                  <a:pt x="5979" y="20467"/>
                  <a:pt x="6044" y="20485"/>
                </a:cubicBezTo>
                <a:cubicBezTo>
                  <a:pt x="6056" y="20487"/>
                  <a:pt x="6062" y="20488"/>
                  <a:pt x="6074" y="20492"/>
                </a:cubicBezTo>
                <a:cubicBezTo>
                  <a:pt x="6464" y="20588"/>
                  <a:pt x="7212" y="20768"/>
                  <a:pt x="8812" y="21135"/>
                </a:cubicBezTo>
                <a:cubicBezTo>
                  <a:pt x="9155" y="21213"/>
                  <a:pt x="10966" y="21599"/>
                  <a:pt x="12844" y="21599"/>
                </a:cubicBezTo>
                <a:lnTo>
                  <a:pt x="16534" y="21599"/>
                </a:lnTo>
                <a:cubicBezTo>
                  <a:pt x="17659" y="21599"/>
                  <a:pt x="18469" y="21167"/>
                  <a:pt x="18952" y="20298"/>
                </a:cubicBezTo>
                <a:cubicBezTo>
                  <a:pt x="18958" y="20285"/>
                  <a:pt x="19114" y="19982"/>
                  <a:pt x="19240" y="19572"/>
                </a:cubicBezTo>
                <a:cubicBezTo>
                  <a:pt x="19336" y="19263"/>
                  <a:pt x="19371" y="18827"/>
                  <a:pt x="19256" y="18384"/>
                </a:cubicBezTo>
                <a:cubicBezTo>
                  <a:pt x="19981" y="17886"/>
                  <a:pt x="20214" y="17133"/>
                  <a:pt x="20366" y="16643"/>
                </a:cubicBezTo>
                <a:cubicBezTo>
                  <a:pt x="20620" y="15838"/>
                  <a:pt x="20544" y="15235"/>
                  <a:pt x="20367" y="14803"/>
                </a:cubicBezTo>
                <a:cubicBezTo>
                  <a:pt x="20775" y="14418"/>
                  <a:pt x="21122" y="13831"/>
                  <a:pt x="21269" y="12935"/>
                </a:cubicBezTo>
                <a:cubicBezTo>
                  <a:pt x="21361" y="12380"/>
                  <a:pt x="21263" y="11809"/>
                  <a:pt x="21007" y="11334"/>
                </a:cubicBezTo>
                <a:cubicBezTo>
                  <a:pt x="21389" y="10905"/>
                  <a:pt x="21564" y="10365"/>
                  <a:pt x="21583" y="9865"/>
                </a:cubicBezTo>
                <a:lnTo>
                  <a:pt x="21591" y="9724"/>
                </a:lnTo>
                <a:cubicBezTo>
                  <a:pt x="21596" y="9635"/>
                  <a:pt x="21600" y="9581"/>
                  <a:pt x="21600" y="9386"/>
                </a:cubicBezTo>
                <a:cubicBezTo>
                  <a:pt x="21600" y="8533"/>
                  <a:pt x="21010" y="7446"/>
                  <a:pt x="19686" y="7069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1" tIns="19051" rIns="19051" bIns="19051" anchor="ctr"/>
          <a:p>
            <a:pPr algn="ctr" defTabSz="227965" eaLnBrk="1"/>
            <a:endParaRPr lang="en-US" sz="15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" panose="020B0502040204020203" pitchFamily="34" charset="0"/>
              <a:ea typeface="+mn-ea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1049078" name="Rectangle 54"/>
          <p:cNvSpPr>
            <a:spLocks noChangeArrowheads="1"/>
          </p:cNvSpPr>
          <p:nvPr/>
        </p:nvSpPr>
        <p:spPr bwMode="auto">
          <a:xfrm>
            <a:off x="9456226" y="2770355"/>
            <a:ext cx="1401762" cy="27559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Medium" panose="020B060302010202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panose="020B060302010202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panose="020B060302010202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panose="020B060302010202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panose="020B060302010202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panose="020B060302010202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panose="020B060302010202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panose="020B060302010202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panose="020B0603020102020204" charset="0"/>
                <a:ea typeface="微软雅黑" panose="020B0503020204020204" charset="-122"/>
              </a:defRPr>
            </a:lvl9pPr>
          </a:lstStyle>
          <a:p>
            <a:pPr eaLnBrk="1" hangingPunct="1"/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新业务挑战</a:t>
            </a:r>
            <a:endParaRPr lang="zh-CN" altLang="en-US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rgbClr val="00B0F0"/>
            </a:gs>
            <a:gs pos="39000">
              <a:schemeClr val="accent1">
                <a:lumMod val="45000"/>
                <a:lumOff val="55000"/>
              </a:schemeClr>
            </a:gs>
            <a:gs pos="2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8" name="图片 7" descr="图片 7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262"/>
          <a:stretch>
            <a:fillRect/>
          </a:stretch>
        </p:blipFill>
        <p:spPr bwMode="auto">
          <a:xfrm>
            <a:off x="4639607" y="1754272"/>
            <a:ext cx="8223250" cy="313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美的总部大楼2.png" descr="美的总部大楼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212" y="1736174"/>
            <a:ext cx="3184525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文本框 19"/>
          <p:cNvSpPr txBox="1">
            <a:spLocks noChangeArrowheads="1"/>
          </p:cNvSpPr>
          <p:nvPr/>
        </p:nvSpPr>
        <p:spPr bwMode="auto">
          <a:xfrm>
            <a:off x="1189038" y="497503"/>
            <a:ext cx="4879975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sym typeface="微软雅黑" panose="020B0503020204020204" charset="-122"/>
              </a:rPr>
              <a:t>薪资福利</a:t>
            </a:r>
            <a:endParaRPr lang="zh-CN" altLang="en-US" sz="2000" b="1" dirty="0">
              <a:solidFill>
                <a:schemeClr val="bg1"/>
              </a:solidFill>
              <a:sym typeface="微软雅黑" panose="020B0503020204020204" charset="-122"/>
            </a:endParaRPr>
          </a:p>
        </p:txBody>
      </p:sp>
      <p:sp>
        <p:nvSpPr>
          <p:cNvPr id="3" name="矩形"/>
          <p:cNvSpPr/>
          <p:nvPr/>
        </p:nvSpPr>
        <p:spPr>
          <a:xfrm>
            <a:off x="1089025" y="449263"/>
            <a:ext cx="9525" cy="431800"/>
          </a:xfrm>
          <a:prstGeom prst="rect">
            <a:avLst/>
          </a:prstGeom>
          <a:solidFill>
            <a:srgbClr val="1478FE"/>
          </a:solidFill>
          <a:ln w="12700">
            <a:miter lim="400000"/>
          </a:ln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480">
              <a:latin typeface="+mn-lt"/>
              <a:ea typeface="+mn-ea"/>
            </a:endParaRPr>
          </a:p>
        </p:txBody>
      </p:sp>
      <p:pic>
        <p:nvPicPr>
          <p:cNvPr id="35845" name="图像" descr="图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479425"/>
            <a:ext cx="515937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5"/>
          <p:cNvSpPr txBox="1"/>
          <p:nvPr/>
        </p:nvSpPr>
        <p:spPr>
          <a:xfrm>
            <a:off x="1098550" y="1785089"/>
            <a:ext cx="9438074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lIns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800" dirty="0">
                <a:latin typeface="微软雅黑" panose="020B0503020204020204" charset="-122"/>
                <a:sym typeface="宋体" panose="02010600030101010101" pitchFamily="2" charset="-122"/>
              </a:rPr>
              <a:t>实习期  </a:t>
            </a:r>
            <a:r>
              <a:rPr lang="en-US" altLang="zh-CN" sz="2800" dirty="0">
                <a:solidFill>
                  <a:schemeClr val="tx1"/>
                </a:solidFill>
                <a:latin typeface="微软雅黑" panose="020B0503020204020204" charset="-122"/>
                <a:sym typeface="宋体" panose="02010600030101010101" pitchFamily="2" charset="-122"/>
              </a:rPr>
              <a:t>￥4800~5500元</a:t>
            </a:r>
            <a:endParaRPr lang="en-US" altLang="zh-CN" sz="2800" dirty="0">
              <a:solidFill>
                <a:schemeClr val="tx1"/>
              </a:solidFill>
              <a:latin typeface="微软雅黑" panose="020B0503020204020204" charset="-122"/>
              <a:sym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latin typeface="微软雅黑" panose="020B0503020204020204" charset="-122"/>
                <a:sym typeface="宋体" panose="02010600030101010101" pitchFamily="2" charset="-122"/>
              </a:rPr>
              <a:t>转正后     </a:t>
            </a:r>
            <a:r>
              <a:rPr lang="en-US" altLang="zh-CN" sz="2800" dirty="0">
                <a:solidFill>
                  <a:schemeClr val="tx1"/>
                </a:solidFill>
                <a:latin typeface="微软雅黑" panose="020B0503020204020204" charset="-122"/>
                <a:sym typeface="宋体" panose="02010600030101010101" pitchFamily="2" charset="-122"/>
              </a:rPr>
              <a:t>￥5500~6500元</a:t>
            </a:r>
            <a:endParaRPr lang="en-US" altLang="zh-CN" sz="2800" dirty="0">
              <a:solidFill>
                <a:schemeClr val="tx1"/>
              </a:solidFill>
              <a:latin typeface="微软雅黑" panose="020B0503020204020204" charset="-122"/>
              <a:sym typeface="宋体" panose="02010600030101010101" pitchFamily="2" charset="-122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1060008" y="4930607"/>
            <a:ext cx="10521950" cy="14522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34289" tIns="34289" rIns="34289" bIns="34289" spcCol="14288">
            <a:spAutoFit/>
          </a:bodyPr>
          <a:lstStyle/>
          <a:p>
            <a:pPr marL="214630" indent="-214630" defTabSz="685800" eaLnBrk="0" hangingPunct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noProof="1">
                <a:solidFill>
                  <a:schemeClr val="tx1"/>
                </a:solidFill>
                <a:latin typeface="微软雅黑" panose="020B0503020204020204" charset="-122"/>
                <a:sym typeface="Helvetica"/>
              </a:rPr>
              <a:t>实习</a:t>
            </a:r>
            <a:r>
              <a:rPr lang="zh-CN" sz="2000" noProof="1">
                <a:solidFill>
                  <a:schemeClr val="tx1"/>
                </a:solidFill>
                <a:latin typeface="微软雅黑" panose="020B0503020204020204" charset="-122"/>
                <a:sym typeface="Helvetica"/>
              </a:rPr>
              <a:t>期：拿到毕业证前</a:t>
            </a:r>
            <a:endParaRPr lang="zh-CN" sz="2000" noProof="1">
              <a:solidFill>
                <a:schemeClr val="tx1"/>
              </a:solidFill>
              <a:latin typeface="微软雅黑" panose="020B0503020204020204" charset="-122"/>
              <a:sym typeface="Helvetica"/>
            </a:endParaRPr>
          </a:p>
          <a:p>
            <a:pPr marL="214630" indent="-214630" defTabSz="685800" eaLnBrk="0" hangingPunct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sz="2000" noProof="1">
                <a:solidFill>
                  <a:schemeClr val="tx1"/>
                </a:solidFill>
                <a:latin typeface="微软雅黑" panose="020B0503020204020204" charset="-122"/>
                <a:sym typeface="Helvetica"/>
              </a:rPr>
              <a:t>转正后：通过答辩、拿到毕业证后</a:t>
            </a:r>
            <a:endParaRPr lang="en-US" altLang="zh-CN" sz="2000" noProof="1">
              <a:solidFill>
                <a:schemeClr val="tx1"/>
              </a:solidFill>
              <a:latin typeface="微软雅黑" panose="020B0503020204020204" charset="-122"/>
              <a:sym typeface="Helvetica"/>
            </a:endParaRPr>
          </a:p>
          <a:p>
            <a:pPr marL="214630" indent="-214630" defTabSz="685800" eaLnBrk="0" hangingPunct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sz="2000" dirty="0">
                <a:solidFill>
                  <a:schemeClr val="tx1"/>
                </a:solidFill>
                <a:latin typeface="微软雅黑" panose="020B0503020204020204" charset="-122"/>
              </a:rPr>
              <a:t>提供公司宿舍，且有开工利是、</a:t>
            </a:r>
            <a:r>
              <a:rPr sz="2000" dirty="0" err="1">
                <a:solidFill>
                  <a:schemeClr val="tx1"/>
                </a:solidFill>
                <a:latin typeface="微软雅黑" panose="020B0503020204020204" charset="-122"/>
              </a:rPr>
              <a:t>高温补贴</a:t>
            </a:r>
            <a:r>
              <a:rPr lang="zh-CN" sz="2000" dirty="0">
                <a:solidFill>
                  <a:schemeClr val="tx1"/>
                </a:solidFill>
                <a:latin typeface="微软雅黑" panose="020B0503020204020204" charset="-122"/>
              </a:rPr>
              <a:t>、节日慰问金、餐补等多项福利</a:t>
            </a:r>
            <a:endParaRPr lang="zh-CN" altLang="en-US" sz="2000" noProof="1">
              <a:solidFill>
                <a:schemeClr val="tx1"/>
              </a:solidFill>
              <a:latin typeface="微软雅黑" panose="020B0503020204020204" charset="-122"/>
              <a:sym typeface="Helvetic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1601" y="-162373"/>
            <a:ext cx="2315800" cy="1089473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 spd="slow" advTm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8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386" name="image2.png" descr="image2.png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-1" y="-1"/>
            <a:ext cx="12192003" cy="685800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097387" name="图片 3"/>
          <p:cNvPicPr>
            <a:picLocks noChangeAspect="1"/>
          </p:cNvPicPr>
          <p:nvPr/>
        </p:nvPicPr>
        <p:blipFill>
          <a:blip r:embed="rId2" cstate="print">
            <a:alphaModFix amt="40000"/>
          </a:blip>
          <a:stretch>
            <a:fillRect/>
          </a:stretch>
        </p:blipFill>
        <p:spPr>
          <a:xfrm>
            <a:off x="6016795" y="1941689"/>
            <a:ext cx="6175207" cy="4916312"/>
          </a:xfrm>
          <a:prstGeom prst="rect">
            <a:avLst/>
          </a:prstGeom>
        </p:spPr>
      </p:pic>
      <p:sp>
        <p:nvSpPr>
          <p:cNvPr id="1049082" name="文本框 1"/>
          <p:cNvSpPr txBox="1"/>
          <p:nvPr/>
        </p:nvSpPr>
        <p:spPr>
          <a:xfrm>
            <a:off x="2584705" y="2583051"/>
            <a:ext cx="2275832" cy="16027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none" lIns="121916" tIns="121916" rIns="121916" bIns="121916" numCol="1" spcCol="38100" rtlCol="0" anchor="t">
            <a:spAutoFit/>
          </a:bodyPr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8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Helvetica"/>
              </a:rPr>
              <a:t>谢谢</a:t>
            </a:r>
            <a:endParaRPr kumimoji="0" lang="zh-CN" altLang="en-US" sz="8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Helvetic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>
</file>

<file path=ppt/tags/tag1.xml><?xml version="1.0" encoding="utf-8"?>
<p:tagLst xmlns:p="http://schemas.openxmlformats.org/presentationml/2006/main">
  <p:tag name="KSO_WM_SLIDE_MODEL_TYPE" val="dynamicNum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lang="zh-CN" altLang="en-US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1118</Words>
  <Application>WPS 演示</Application>
  <PresentationFormat/>
  <Paragraphs>165</Paragraphs>
  <Slides>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41" baseType="lpstr">
      <vt:lpstr>Arial</vt:lpstr>
      <vt:lpstr>宋体</vt:lpstr>
      <vt:lpstr>Wingdings</vt:lpstr>
      <vt:lpstr>Franklin Gothic Medium</vt:lpstr>
      <vt:lpstr>微软雅黑</vt:lpstr>
      <vt:lpstr>Bebas Neue</vt:lpstr>
      <vt:lpstr>Segoe Print</vt:lpstr>
      <vt:lpstr>Source Sans Pro</vt:lpstr>
      <vt:lpstr>仿宋_GB2312</vt:lpstr>
      <vt:lpstr>仿宋</vt:lpstr>
      <vt:lpstr>Roboto Light</vt:lpstr>
      <vt:lpstr>Arial</vt:lpstr>
      <vt:lpstr>Helvetica</vt:lpstr>
      <vt:lpstr>Trebuchet MS</vt:lpstr>
      <vt:lpstr>美的无界联动体</vt:lpstr>
      <vt:lpstr>美的无界联动体 Light</vt:lpstr>
      <vt:lpstr>Calibri</vt:lpstr>
      <vt:lpstr>Gill Sans</vt:lpstr>
      <vt:lpstr>Times New Roman</vt:lpstr>
      <vt:lpstr>Calibri</vt:lpstr>
      <vt:lpstr>Arial Unicode MS</vt:lpstr>
      <vt:lpstr>Franklin Gothic Medium</vt:lpstr>
      <vt:lpstr>Roboto Light</vt:lpstr>
      <vt:lpstr>Source Han Sans</vt:lpstr>
      <vt:lpstr>WinCC_flexible_smart</vt:lpstr>
      <vt:lpstr>Source Han Sans CN Bold</vt:lpstr>
      <vt:lpstr>Tw Cen MT Condensed Extra Bold</vt:lpstr>
      <vt:lpstr>Times New Roman</vt:lpstr>
      <vt:lpstr>Segoe UI</vt:lpstr>
      <vt:lpstr>Gill Sans MT</vt:lpstr>
      <vt:lpstr>等线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WPS_1648810651</cp:lastModifiedBy>
  <cp:revision>7</cp:revision>
  <dcterms:created xsi:type="dcterms:W3CDTF">2024-12-25T06:07:00Z</dcterms:created>
  <dcterms:modified xsi:type="dcterms:W3CDTF">2025-06-12T09:35:22Z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0EEBA073CC3F44D8A379680CBB7A7C9E_13</vt:lpwstr>
  </property>
</Properties>
</file>